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58" r:id="rId4"/>
    <p:sldId id="318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90" r:id="rId31"/>
    <p:sldId id="292" r:id="rId32"/>
    <p:sldId id="293" r:id="rId33"/>
    <p:sldId id="295" r:id="rId34"/>
    <p:sldId id="296" r:id="rId35"/>
    <p:sldId id="297" r:id="rId36"/>
    <p:sldId id="298" r:id="rId37"/>
    <p:sldId id="299" r:id="rId38"/>
    <p:sldId id="319" r:id="rId39"/>
    <p:sldId id="300" r:id="rId40"/>
    <p:sldId id="302" r:id="rId41"/>
    <p:sldId id="304" r:id="rId42"/>
    <p:sldId id="305" r:id="rId43"/>
    <p:sldId id="310" r:id="rId44"/>
    <p:sldId id="312" r:id="rId45"/>
    <p:sldId id="313" r:id="rId46"/>
    <p:sldId id="316" r:id="rId47"/>
    <p:sldId id="321" r:id="rId48"/>
  </p:sldIdLst>
  <p:sldSz cx="12192000" cy="6858000"/>
  <p:notesSz cx="12192000" cy="6858000"/>
  <p:embeddedFontLst>
    <p:embeddedFont>
      <p:font typeface="Aptos Narrow" panose="020B0004020202020204" pitchFamily="34" charset="0"/>
      <p:regular r:id="rId50"/>
      <p:bold r:id="rId51"/>
      <p:italic r:id="rId52"/>
      <p:boldItalic r:id="rId53"/>
    </p:embeddedFont>
    <p:embeddedFont>
      <p:font typeface="Lato Light" panose="020F0302020204030204" pitchFamily="34" charset="0"/>
      <p:regular r:id="rId54"/>
      <p:bold r:id="rId55"/>
      <p:italic r:id="rId56"/>
      <p:boldItalic r:id="rId57"/>
    </p:embeddedFont>
    <p:embeddedFont>
      <p:font typeface="Montserrat Black" panose="020F0502020204030204" pitchFamily="34" charset="0"/>
      <p:bold r:id="rId58"/>
      <p:italic r:id="rId59"/>
      <p:boldItalic r:id="rId60"/>
    </p:embeddedFont>
    <p:embeddedFont>
      <p:font typeface="Poppins" pitchFamily="2" charset="77"/>
      <p:regular r:id="rId61"/>
      <p:bold r:id="rId62"/>
      <p:italic r:id="rId63"/>
      <p:boldItalic r:id="rId64"/>
    </p:embeddedFont>
    <p:embeddedFont>
      <p:font typeface="Poppins Black" panose="020B0604020202020204" pitchFamily="34" charset="0"/>
      <p:bold r:id="rId65"/>
      <p:italic r:id="rId66"/>
      <p:boldItalic r:id="rId67"/>
    </p:embeddedFont>
    <p:embeddedFont>
      <p:font typeface="Trebuchet MS" panose="020B0703020202090204" pitchFamily="34" charset="0"/>
      <p:regular r:id="rId68"/>
      <p:bold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jC/nIMrn7t7ELD42N7BjKnpumN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C9D"/>
    <a:srgbClr val="016736"/>
    <a:srgbClr val="1F37B2"/>
    <a:srgbClr val="DBEEFF"/>
    <a:srgbClr val="7FB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E44CD1-2C6F-401A-890E-308CC8BF9A12}">
  <a:tblStyle styleId="{ADE44CD1-2C6F-401A-890E-308CC8BF9A1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A-46CF-91C2-5FB6988E943F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EBA-46CF-91C2-5FB6988E943F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BA-46CF-91C2-5FB6988E94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dPt>
            <c:idx val="0"/>
            <c:bubble3D val="0"/>
            <c:spPr>
              <a:solidFill>
                <a:srgbClr val="0020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B3-BE42-9FFB-E3A04B95ECCC}"/>
              </c:ext>
            </c:extLst>
          </c:dPt>
          <c:dPt>
            <c:idx val="1"/>
            <c:bubble3D val="0"/>
            <c:spPr>
              <a:solidFill>
                <a:srgbClr val="A3111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B3-BE42-9FFB-E3A04B95ECCC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0.57799999999999996</c:v>
                </c:pt>
                <c:pt idx="1">
                  <c:v>0.42199999999999999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B3-BE42-9FFB-E3A04B95E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20504e966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20504e966d_0_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220504e966d_0_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8111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180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4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4"/>
          <p:cNvSpPr txBox="1"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9391"/>
            <a:ext cx="1280160" cy="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3007" y="195071"/>
            <a:ext cx="896111" cy="49072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5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6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6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7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2"/>
          <p:cNvSpPr txBox="1">
            <a:spLocks noGrp="1"/>
          </p:cNvSpPr>
          <p:nvPr>
            <p:ph type="title"/>
          </p:nvPr>
        </p:nvSpPr>
        <p:spPr>
          <a:xfrm>
            <a:off x="3900820" y="3173476"/>
            <a:ext cx="4390359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2"/>
          <p:cNvSpPr txBox="1">
            <a:spLocks noGrp="1"/>
          </p:cNvSpPr>
          <p:nvPr>
            <p:ph type="body" idx="1"/>
          </p:nvPr>
        </p:nvSpPr>
        <p:spPr>
          <a:xfrm>
            <a:off x="1246175" y="2440529"/>
            <a:ext cx="9915525" cy="370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4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20504e966d_0_1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g220504e966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136" y="6291562"/>
            <a:ext cx="4127576" cy="3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9;p1">
            <a:extLst>
              <a:ext uri="{FF2B5EF4-FFF2-40B4-BE49-F238E27FC236}">
                <a16:creationId xmlns:a16="http://schemas.microsoft.com/office/drawing/2014/main" id="{33559EC0-14AB-15C2-C3E9-F2C31AFEC3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5" y="-17324"/>
            <a:ext cx="12191999" cy="4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;p1">
            <a:extLst>
              <a:ext uri="{FF2B5EF4-FFF2-40B4-BE49-F238E27FC236}">
                <a16:creationId xmlns:a16="http://schemas.microsoft.com/office/drawing/2014/main" id="{7A89AA7C-ABE9-A701-6474-1DF0D97D4BB3}"/>
              </a:ext>
            </a:extLst>
          </p:cNvPr>
          <p:cNvSpPr txBox="1"/>
          <p:nvPr/>
        </p:nvSpPr>
        <p:spPr>
          <a:xfrm>
            <a:off x="380824" y="4423994"/>
            <a:ext cx="8649000" cy="12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900" b="1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ESTUDIO RECREACIÓN COMFANDI</a:t>
            </a:r>
            <a:endParaRPr sz="3900" b="1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3900" b="1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ANÁLISIS CUANTITATIVO</a:t>
            </a:r>
            <a:endParaRPr sz="3900" b="1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BEDBB5-8DEE-FA15-8B2D-1B118DB0B6BB}"/>
              </a:ext>
            </a:extLst>
          </p:cNvPr>
          <p:cNvSpPr txBox="1"/>
          <p:nvPr/>
        </p:nvSpPr>
        <p:spPr>
          <a:xfrm>
            <a:off x="380824" y="5837636"/>
            <a:ext cx="2309824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Cesar A Saavedra</a:t>
            </a: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rgbClr val="F2F2F2"/>
                </a:solidFill>
                <a:latin typeface="+mj-lt"/>
                <a:ea typeface="Poppins Black"/>
                <a:cs typeface="Poppins Black"/>
                <a:sym typeface="Poppins Black"/>
              </a:rPr>
              <a:t>Estadístico</a:t>
            </a:r>
            <a:endParaRPr sz="1600" i="0" u="none" strike="noStrike" cap="none" dirty="0">
              <a:solidFill>
                <a:srgbClr val="F2F2F2"/>
              </a:solidFill>
              <a:latin typeface="+mj-lt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8" name="Google Shape;60;p1">
            <a:extLst>
              <a:ext uri="{FF2B5EF4-FFF2-40B4-BE49-F238E27FC236}">
                <a16:creationId xmlns:a16="http://schemas.microsoft.com/office/drawing/2014/main" id="{14C0C4A3-D23B-A36C-343F-71C7185915D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730" r="24940" b="50556"/>
          <a:stretch/>
        </p:blipFill>
        <p:spPr>
          <a:xfrm>
            <a:off x="11304863" y="6226437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1;p1">
            <a:extLst>
              <a:ext uri="{FF2B5EF4-FFF2-40B4-BE49-F238E27FC236}">
                <a16:creationId xmlns:a16="http://schemas.microsoft.com/office/drawing/2014/main" id="{38F4CA4D-B981-4E5A-4886-3A2FF85E16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2739" y="6076385"/>
            <a:ext cx="1152500" cy="5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/>
          <p:nvPr/>
        </p:nvSpPr>
        <p:spPr>
          <a:xfrm>
            <a:off x="-9650" y="6340718"/>
            <a:ext cx="5929200" cy="51728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0" y="6348670"/>
            <a:ext cx="6599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Q16 ¿De los siguientes centros recreacionales cual está más cerca de su corazón?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23524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OF HEARD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12DD1B-43DD-01F1-8A39-48E0B125D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24" y="2365725"/>
            <a:ext cx="3829438" cy="38294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42C75AF-2617-CD23-24FA-A5FB10967FA9}"/>
              </a:ext>
            </a:extLst>
          </p:cNvPr>
          <p:cNvSpPr txBox="1"/>
          <p:nvPr/>
        </p:nvSpPr>
        <p:spPr>
          <a:xfrm>
            <a:off x="2395508" y="3285138"/>
            <a:ext cx="114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latin typeface="+mj-lt"/>
              </a:rPr>
              <a:t>31.3%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4A1A54-F30E-BB97-10C7-5E637EC949AD}"/>
              </a:ext>
            </a:extLst>
          </p:cNvPr>
          <p:cNvSpPr txBox="1"/>
          <p:nvPr/>
        </p:nvSpPr>
        <p:spPr>
          <a:xfrm>
            <a:off x="691102" y="1574457"/>
            <a:ext cx="3395481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1F37B2"/>
                </a:solidFill>
                <a:latin typeface="+mj-lt"/>
              </a:rPr>
              <a:t>Comfandi Pance</a:t>
            </a:r>
          </a:p>
        </p:txBody>
      </p:sp>
      <p:sp>
        <p:nvSpPr>
          <p:cNvPr id="10" name="Google Shape;223;p11">
            <a:extLst>
              <a:ext uri="{FF2B5EF4-FFF2-40B4-BE49-F238E27FC236}">
                <a16:creationId xmlns:a16="http://schemas.microsoft.com/office/drawing/2014/main" id="{F7B41CE8-E688-37B1-6328-599EB3214F9D}"/>
              </a:ext>
            </a:extLst>
          </p:cNvPr>
          <p:cNvSpPr/>
          <p:nvPr/>
        </p:nvSpPr>
        <p:spPr>
          <a:xfrm>
            <a:off x="0" y="6555163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Q17 ¿La próxima vez que pienses visitar un centro recreacional a cuál piensas ir? 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66A55E-E715-0D23-857C-E94F7E47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967" y="864726"/>
            <a:ext cx="7978967" cy="5574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-9650" y="6466275"/>
            <a:ext cx="7586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Q19 ¿Cuál es la principal razón que te motiva a adquirir experiencias recreativas o ir a centros recreativos?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57246" y="118131"/>
            <a:ext cx="6975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Motivos de visita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79FC26-781F-8B49-009B-21F73DBF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60" y="1013482"/>
            <a:ext cx="6569434" cy="5203422"/>
          </a:xfrm>
          <a:prstGeom prst="rect">
            <a:avLst/>
          </a:prstGeom>
        </p:spPr>
      </p:pic>
      <p:pic>
        <p:nvPicPr>
          <p:cNvPr id="1026" name="Picture 2" descr="Descanso familiar en el parque. 373722 Vector en Vecteezy">
            <a:extLst>
              <a:ext uri="{FF2B5EF4-FFF2-40B4-BE49-F238E27FC236}">
                <a16:creationId xmlns:a16="http://schemas.microsoft.com/office/drawing/2014/main" id="{075C2AF2-6445-55CC-AA8C-360A3559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0" y="1272792"/>
            <a:ext cx="5261194" cy="488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-9650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8969" y="6473925"/>
            <a:ext cx="415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Q20 ¿De dónde nace esa necesidad o deseo de asistir?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6" name="Google Shape;256;p1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59" name="Google Shape;259;p13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3"/>
          <p:cNvSpPr txBox="1"/>
          <p:nvPr/>
        </p:nvSpPr>
        <p:spPr>
          <a:xfrm>
            <a:off x="197996" y="118131"/>
            <a:ext cx="6975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i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CENTROS RECREATIVOS</a:t>
            </a:r>
            <a:endParaRPr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Deseos de visita</a:t>
            </a:r>
            <a:endParaRPr sz="2800" b="1" i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771D67-1EDA-7DC2-BE98-F15833D4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93" y="714057"/>
            <a:ext cx="7772400" cy="54298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32C51E-5C99-67AA-6037-D45772FB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97" y="2892742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-4" y="6473925"/>
            <a:ext cx="3888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Q21 ¿Cómo planeas estas salidas recreativas?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121800" y="161050"/>
            <a:ext cx="130948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73" name="Google Shape;273;p1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4"/>
          <p:cNvSpPr txBox="1">
            <a:spLocks noGrp="1"/>
          </p:cNvSpPr>
          <p:nvPr>
            <p:ph type="title"/>
          </p:nvPr>
        </p:nvSpPr>
        <p:spPr>
          <a:xfrm>
            <a:off x="24939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Planeación de la visita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472651-ACCA-EBC9-A129-CB806052F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95834"/>
            <a:ext cx="7772400" cy="5429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/>
          <p:nvPr/>
        </p:nvSpPr>
        <p:spPr>
          <a:xfrm>
            <a:off x="26975" y="6466275"/>
            <a:ext cx="24555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5"/>
          <p:cNvSpPr txBox="1">
            <a:spLocks noGrp="1"/>
          </p:cNvSpPr>
          <p:nvPr>
            <p:ph type="title"/>
          </p:nvPr>
        </p:nvSpPr>
        <p:spPr>
          <a:xfrm>
            <a:off x="224621" y="152093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Acompañantes preferidos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8975" y="6473925"/>
            <a:ext cx="2455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Q22 Prefieres visitar centros con: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02" name="Google Shape;302;p1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682CF8-709D-CD4C-BD2D-E5FB6D2CB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2" t="9142" r="-62" b="21472"/>
          <a:stretch/>
        </p:blipFill>
        <p:spPr>
          <a:xfrm>
            <a:off x="1614288" y="1075830"/>
            <a:ext cx="9534499" cy="53415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/>
          <p:nvPr/>
        </p:nvSpPr>
        <p:spPr>
          <a:xfrm>
            <a:off x="26975" y="6466275"/>
            <a:ext cx="61245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>
            <a:spLocks noGrp="1"/>
          </p:cNvSpPr>
          <p:nvPr>
            <p:ph type="title"/>
          </p:nvPr>
        </p:nvSpPr>
        <p:spPr>
          <a:xfrm>
            <a:off x="188021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Gasto en familia de un día de visita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8976" y="6473925"/>
            <a:ext cx="6462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Q23 ¿Cuánto está dispuesto a gastar cómo familia en un día en el centro recreativo?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13" name="Google Shape;313;p1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C8B0737-D839-D27B-9D58-D1E79A1B3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50" y="1157403"/>
            <a:ext cx="10716583" cy="49911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BD9261-7AE1-D29E-5AE1-0A15B5237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75" y="4643613"/>
            <a:ext cx="1964987" cy="19649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/>
          <p:nvPr/>
        </p:nvSpPr>
        <p:spPr>
          <a:xfrm>
            <a:off x="26975" y="6466275"/>
            <a:ext cx="5589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8976" y="6473925"/>
            <a:ext cx="9001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Q24 ¿Qué características debe tener un centro recreacional para que lo elijas?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7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18907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Características para elegir un Centro Recreativo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F365741-9E1A-9154-6D14-39E631088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82" y="1290225"/>
            <a:ext cx="10499835" cy="489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/>
          <p:nvPr/>
        </p:nvSpPr>
        <p:spPr>
          <a:xfrm>
            <a:off x="26975" y="6466275"/>
            <a:ext cx="2732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8968" y="6473925"/>
            <a:ext cx="289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Q25A_1 Elige los 3 más importantes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10768112" y="3177929"/>
            <a:ext cx="111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44%</a:t>
            </a:r>
            <a:endParaRPr dirty="0"/>
          </a:p>
        </p:txBody>
      </p:sp>
      <p:sp>
        <p:nvSpPr>
          <p:cNvPr id="338" name="Google Shape;338;p18"/>
          <p:cNvSpPr txBox="1"/>
          <p:nvPr/>
        </p:nvSpPr>
        <p:spPr>
          <a:xfrm>
            <a:off x="5586512" y="4289504"/>
            <a:ext cx="1116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33%</a:t>
            </a:r>
            <a:endParaRPr/>
          </a:p>
        </p:txBody>
      </p:sp>
      <p:sp>
        <p:nvSpPr>
          <p:cNvPr id="339" name="Google Shape;339;p18"/>
          <p:cNvSpPr txBox="1"/>
          <p:nvPr/>
        </p:nvSpPr>
        <p:spPr>
          <a:xfrm>
            <a:off x="10768112" y="5203904"/>
            <a:ext cx="111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29%</a:t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2353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3 Características más importantes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45" name="Google Shape;345;p1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E20491-99EC-4364-8A2B-9EF60AC4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1" y="1257460"/>
            <a:ext cx="1623801" cy="16238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5D5EE35-6D49-92EB-C211-5BE8D8352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0" y="2808512"/>
            <a:ext cx="1623801" cy="16238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04411A7-7FB5-C3F8-721F-2FC3A60B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0" y="4518106"/>
            <a:ext cx="1623801" cy="1623801"/>
          </a:xfrm>
          <a:prstGeom prst="rect">
            <a:avLst/>
          </a:prstGeom>
        </p:spPr>
      </p:pic>
      <p:sp>
        <p:nvSpPr>
          <p:cNvPr id="13" name="Redondear rectángulo de esquina diagonal 12">
            <a:extLst>
              <a:ext uri="{FF2B5EF4-FFF2-40B4-BE49-F238E27FC236}">
                <a16:creationId xmlns:a16="http://schemas.microsoft.com/office/drawing/2014/main" id="{9DD9991E-EC93-10A7-9D2C-CEA4A8485A4D}"/>
              </a:ext>
            </a:extLst>
          </p:cNvPr>
          <p:cNvSpPr/>
          <p:nvPr/>
        </p:nvSpPr>
        <p:spPr>
          <a:xfrm>
            <a:off x="2759374" y="1542782"/>
            <a:ext cx="4593021" cy="1052461"/>
          </a:xfrm>
          <a:prstGeom prst="round2Diag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Precio accesible para mi </a:t>
            </a:r>
          </a:p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44%</a:t>
            </a:r>
            <a:endParaRPr lang="es-CO" sz="2400" dirty="0">
              <a:latin typeface="+mj-lt"/>
            </a:endParaRPr>
          </a:p>
        </p:txBody>
      </p:sp>
      <p:sp>
        <p:nvSpPr>
          <p:cNvPr id="14" name="Redondear rectángulo de esquina diagonal 13">
            <a:extLst>
              <a:ext uri="{FF2B5EF4-FFF2-40B4-BE49-F238E27FC236}">
                <a16:creationId xmlns:a16="http://schemas.microsoft.com/office/drawing/2014/main" id="{532872DD-3823-B91A-9A84-F9E8C19940D2}"/>
              </a:ext>
            </a:extLst>
          </p:cNvPr>
          <p:cNvSpPr/>
          <p:nvPr/>
        </p:nvSpPr>
        <p:spPr>
          <a:xfrm>
            <a:off x="2759375" y="3183946"/>
            <a:ext cx="4593021" cy="1052461"/>
          </a:xfrm>
          <a:prstGeom prst="round2Diag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Ubicación </a:t>
            </a:r>
          </a:p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33%</a:t>
            </a:r>
            <a:endParaRPr lang="es-CO" sz="2400" dirty="0">
              <a:latin typeface="+mj-lt"/>
            </a:endParaRPr>
          </a:p>
        </p:txBody>
      </p:sp>
      <p:sp>
        <p:nvSpPr>
          <p:cNvPr id="15" name="Redondear rectángulo de esquina diagonal 14">
            <a:extLst>
              <a:ext uri="{FF2B5EF4-FFF2-40B4-BE49-F238E27FC236}">
                <a16:creationId xmlns:a16="http://schemas.microsoft.com/office/drawing/2014/main" id="{F14B4B28-772B-215C-63E2-B42F2B18FABF}"/>
              </a:ext>
            </a:extLst>
          </p:cNvPr>
          <p:cNvSpPr/>
          <p:nvPr/>
        </p:nvSpPr>
        <p:spPr>
          <a:xfrm>
            <a:off x="2759375" y="4808179"/>
            <a:ext cx="4593021" cy="1052461"/>
          </a:xfrm>
          <a:prstGeom prst="round2DiagRect">
            <a:avLst/>
          </a:prstGeom>
          <a:solidFill>
            <a:srgbClr val="1F37B2"/>
          </a:solidFill>
          <a:ln>
            <a:solidFill>
              <a:srgbClr val="1F37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>
                <a:solidFill>
                  <a:schemeClr val="lt1"/>
                </a:solidFill>
                <a:latin typeface="+mj-lt"/>
                <a:ea typeface="Arial Rounded"/>
                <a:cs typeface="Arial Rounded"/>
                <a:sym typeface="Arial Rounded"/>
              </a:rPr>
              <a:t>Calidad de las instalaciones 29%</a:t>
            </a:r>
            <a:endParaRPr lang="es-CO" sz="2400" b="1" dirty="0"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EB4F0A6-F5E6-6378-1B14-2072AC496A26}"/>
              </a:ext>
            </a:extLst>
          </p:cNvPr>
          <p:cNvSpPr txBox="1"/>
          <p:nvPr/>
        </p:nvSpPr>
        <p:spPr>
          <a:xfrm>
            <a:off x="1237559" y="183854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B34E02-440A-01B3-A443-D0082175D459}"/>
              </a:ext>
            </a:extLst>
          </p:cNvPr>
          <p:cNvSpPr txBox="1"/>
          <p:nvPr/>
        </p:nvSpPr>
        <p:spPr>
          <a:xfrm>
            <a:off x="1237559" y="33951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C5512EB-9EDB-FB1F-8189-9F6F436DE59B}"/>
              </a:ext>
            </a:extLst>
          </p:cNvPr>
          <p:cNvSpPr txBox="1"/>
          <p:nvPr/>
        </p:nvSpPr>
        <p:spPr>
          <a:xfrm>
            <a:off x="1237559" y="5110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dirty="0">
                <a:latin typeface="+mj-lt"/>
              </a:rPr>
              <a:t>3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0F886C7-EF5E-FDEF-F8EB-1D7E4F607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443" y="2131809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/>
          <p:nvPr/>
        </p:nvSpPr>
        <p:spPr>
          <a:xfrm>
            <a:off x="975350" y="2574875"/>
            <a:ext cx="3885900" cy="24354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26975" y="6466275"/>
            <a:ext cx="5511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Q26_1 ¿Qué tipo de actividades buscas realizar en los centros de recreación?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19"/>
          <p:cNvPicPr preferRelativeResize="0"/>
          <p:nvPr/>
        </p:nvPicPr>
        <p:blipFill rotWithShape="1">
          <a:blip r:embed="rId3">
            <a:alphaModFix/>
          </a:blip>
          <a:srcRect l="24077" r="24077"/>
          <a:stretch/>
        </p:blipFill>
        <p:spPr>
          <a:xfrm>
            <a:off x="558736" y="2533689"/>
            <a:ext cx="4113000" cy="264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6" name="Google Shape;356;p1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357" name="Google Shape;357;p19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121800" y="161050"/>
            <a:ext cx="1218121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 txBox="1"/>
          <p:nvPr/>
        </p:nvSpPr>
        <p:spPr>
          <a:xfrm>
            <a:off x="22425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Actividades a realizar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002F65-28F5-53E1-3978-B5389B157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50" y="936586"/>
            <a:ext cx="7772400" cy="542988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79ACA17-B3B7-0A80-46FB-FF26609838D0}"/>
              </a:ext>
            </a:extLst>
          </p:cNvPr>
          <p:cNvSpPr/>
          <p:nvPr/>
        </p:nvSpPr>
        <p:spPr>
          <a:xfrm>
            <a:off x="4758812" y="955278"/>
            <a:ext cx="6988499" cy="679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3F15170-631C-928C-9B4C-0590B409C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918300" y="934799"/>
            <a:ext cx="1595065" cy="15950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1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5158375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EXPLORACIÓN DE LA CATEGORÍA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800515" y="962928"/>
            <a:ext cx="5926105" cy="5092506"/>
          </a:xfrm>
          <a:prstGeom prst="roundRect">
            <a:avLst>
              <a:gd name="adj" fmla="val 12015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532225" y="-725"/>
            <a:ext cx="2662150" cy="2754525"/>
          </a:xfrm>
          <a:custGeom>
            <a:avLst/>
            <a:gdLst/>
            <a:ahLst/>
            <a:cxnLst/>
            <a:rect l="l" t="t" r="r" b="b"/>
            <a:pathLst>
              <a:path w="106486" h="110181" extrusionOk="0">
                <a:moveTo>
                  <a:pt x="106486" y="5"/>
                </a:moveTo>
                <a:lnTo>
                  <a:pt x="106391" y="59832"/>
                </a:lnTo>
                <a:lnTo>
                  <a:pt x="41862" y="110181"/>
                </a:lnTo>
                <a:lnTo>
                  <a:pt x="6841" y="65452"/>
                </a:lnTo>
                <a:lnTo>
                  <a:pt x="0" y="56166"/>
                </a:lnTo>
                <a:lnTo>
                  <a:pt x="77081" y="0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104" name="Google Shape;104;p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52A399-77C6-DB91-AE27-58659BC489B3}"/>
              </a:ext>
            </a:extLst>
          </p:cNvPr>
          <p:cNvSpPr txBox="1"/>
          <p:nvPr/>
        </p:nvSpPr>
        <p:spPr>
          <a:xfrm>
            <a:off x="1004638" y="1770243"/>
            <a:ext cx="522290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AGENDA</a:t>
            </a:r>
          </a:p>
          <a:p>
            <a:endParaRPr lang="es-ES_tradnl" sz="4000" b="1" dirty="0">
              <a:solidFill>
                <a:schemeClr val="tx1"/>
              </a:solidFill>
              <a:latin typeface="+mj-lt"/>
            </a:endParaRP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Descripción de la población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Conocimiento del usuario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Exploración de la categoría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Evaluación Comfandi Pance</a:t>
            </a:r>
          </a:p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/>
                </a:solidFill>
                <a:latin typeface="+mj-lt"/>
              </a:rPr>
              <a:t>Comunicación y Publicidad</a:t>
            </a:r>
          </a:p>
        </p:txBody>
      </p:sp>
      <p:sp>
        <p:nvSpPr>
          <p:cNvPr id="12" name="Google Shape;104;p3">
            <a:extLst>
              <a:ext uri="{FF2B5EF4-FFF2-40B4-BE49-F238E27FC236}">
                <a16:creationId xmlns:a16="http://schemas.microsoft.com/office/drawing/2014/main" id="{D9F92D8E-E1BC-8E53-1C1C-D3501B6FA157}"/>
              </a:ext>
            </a:extLst>
          </p:cNvPr>
          <p:cNvSpPr/>
          <p:nvPr/>
        </p:nvSpPr>
        <p:spPr>
          <a:xfrm>
            <a:off x="9133490" y="6056122"/>
            <a:ext cx="3058510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60;p1">
            <a:extLst>
              <a:ext uri="{FF2B5EF4-FFF2-40B4-BE49-F238E27FC236}">
                <a16:creationId xmlns:a16="http://schemas.microsoft.com/office/drawing/2014/main" id="{ECEF658E-8BE3-1ABE-93E2-D8E3E56C1B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31594" y="6222124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1;p1">
            <a:extLst>
              <a:ext uri="{FF2B5EF4-FFF2-40B4-BE49-F238E27FC236}">
                <a16:creationId xmlns:a16="http://schemas.microsoft.com/office/drawing/2014/main" id="{89BAF053-E938-E3D2-6460-4A8B549D8B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9470" y="6072072"/>
            <a:ext cx="1152500" cy="5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A79A242-2E14-9997-E7F9-9D25119DE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56" y="823786"/>
            <a:ext cx="1386828" cy="138682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/>
          <p:nvPr/>
        </p:nvSpPr>
        <p:spPr>
          <a:xfrm>
            <a:off x="26975" y="6466275"/>
            <a:ext cx="6141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2"/>
          <p:cNvSpPr/>
          <p:nvPr/>
        </p:nvSpPr>
        <p:spPr>
          <a:xfrm>
            <a:off x="26975" y="6550200"/>
            <a:ext cx="2750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2"/>
          <p:cNvSpPr/>
          <p:nvPr/>
        </p:nvSpPr>
        <p:spPr>
          <a:xfrm>
            <a:off x="65433" y="6430742"/>
            <a:ext cx="111945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Q28 ¿Has utilizado los servicios de algún centro recreacional en los últimos 3 meses?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Q29 ¿A cuál centro recreativo fuiste?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22"/>
          <p:cNvSpPr txBox="1">
            <a:spLocks noGrp="1"/>
          </p:cNvSpPr>
          <p:nvPr>
            <p:ph type="title"/>
          </p:nvPr>
        </p:nvSpPr>
        <p:spPr>
          <a:xfrm>
            <a:off x="198905" y="301589"/>
            <a:ext cx="97398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3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USO DEL SERVICIO</a:t>
            </a:r>
            <a:endParaRPr sz="33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198911" y="1059375"/>
            <a:ext cx="4648200" cy="7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¿Visitó un centro recreativo en los últimos 3 meses?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93" name="Google Shape;393;p22"/>
          <p:cNvGraphicFramePr/>
          <p:nvPr>
            <p:extLst>
              <p:ext uri="{D42A27DB-BD31-4B8C-83A1-F6EECF244321}">
                <p14:modId xmlns:p14="http://schemas.microsoft.com/office/powerpoint/2010/main" val="240202659"/>
              </p:ext>
            </p:extLst>
          </p:nvPr>
        </p:nvGraphicFramePr>
        <p:xfrm>
          <a:off x="-287166" y="1829115"/>
          <a:ext cx="5686200" cy="359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4" name="Google Shape;394;p22"/>
          <p:cNvSpPr txBox="1"/>
          <p:nvPr/>
        </p:nvSpPr>
        <p:spPr>
          <a:xfrm>
            <a:off x="2477436" y="3100150"/>
            <a:ext cx="17021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Sí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54.9%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238807" y="1226400"/>
            <a:ext cx="189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¿Cuál visitó?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8" name="Google Shape;398;p22"/>
          <p:cNvCxnSpPr>
            <a:cxnSpLocks/>
          </p:cNvCxnSpPr>
          <p:nvPr/>
        </p:nvCxnSpPr>
        <p:spPr>
          <a:xfrm flipV="1">
            <a:off x="4142852" y="1429289"/>
            <a:ext cx="2026588" cy="1996567"/>
          </a:xfrm>
          <a:prstGeom prst="bentConnector3">
            <a:avLst>
              <a:gd name="adj1" fmla="val 42739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400" name="Google Shape;400;p2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02" name="Google Shape;402;p22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2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65DA7D-0F3C-4F82-B189-2C47030C50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172"/>
          <a:stretch/>
        </p:blipFill>
        <p:spPr>
          <a:xfrm>
            <a:off x="5654211" y="1411050"/>
            <a:ext cx="6626698" cy="50211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/>
          <p:nvPr/>
        </p:nvSpPr>
        <p:spPr>
          <a:xfrm>
            <a:off x="6795350" y="1335746"/>
            <a:ext cx="4703074" cy="2809301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3"/>
          <p:cNvSpPr/>
          <p:nvPr/>
        </p:nvSpPr>
        <p:spPr>
          <a:xfrm>
            <a:off x="26975" y="6466275"/>
            <a:ext cx="7156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3"/>
          <p:cNvSpPr txBox="1">
            <a:spLocks noGrp="1"/>
          </p:cNvSpPr>
          <p:nvPr>
            <p:ph type="title"/>
          </p:nvPr>
        </p:nvSpPr>
        <p:spPr>
          <a:xfrm>
            <a:off x="243793" y="309239"/>
            <a:ext cx="97398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SERVICIOS DEL CENTRO RECREATIVO</a:t>
            </a:r>
            <a:endParaRPr sz="32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Q30 ¿Qué tipo de servicios de recreación consideras más importantes en un centro recreacional?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6" name="Google Shape;4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005" y="1453849"/>
            <a:ext cx="4946044" cy="3245278"/>
          </a:xfrm>
          <a:prstGeom prst="roundRect">
            <a:avLst>
              <a:gd name="adj" fmla="val 10856"/>
            </a:avLst>
          </a:prstGeom>
          <a:noFill/>
          <a:ln>
            <a:noFill/>
          </a:ln>
        </p:spPr>
      </p:pic>
      <p:sp>
        <p:nvSpPr>
          <p:cNvPr id="418" name="Google Shape;418;p2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20" name="Google Shape;420;p23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7A75E5-573E-8954-8F67-9428A1AD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13" y="925564"/>
            <a:ext cx="7772400" cy="54298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840DACE-2205-BF61-460E-591BACAEB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5173">
            <a:off x="8475348" y="4809477"/>
            <a:ext cx="1343079" cy="134307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9DCA40B-93A9-9689-9FA8-768F1F77474F}"/>
              </a:ext>
            </a:extLst>
          </p:cNvPr>
          <p:cNvSpPr/>
          <p:nvPr/>
        </p:nvSpPr>
        <p:spPr>
          <a:xfrm>
            <a:off x="733713" y="5511201"/>
            <a:ext cx="7853239" cy="58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8318625" y="1168774"/>
            <a:ext cx="3580424" cy="3353339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24"/>
          <p:cNvPicPr preferRelativeResize="0"/>
          <p:nvPr/>
        </p:nvPicPr>
        <p:blipFill rotWithShape="1">
          <a:blip r:embed="rId3">
            <a:alphaModFix/>
          </a:blip>
          <a:srcRect t="7403" b="7395"/>
          <a:stretch/>
        </p:blipFill>
        <p:spPr>
          <a:xfrm>
            <a:off x="7579606" y="1003623"/>
            <a:ext cx="4036481" cy="3353340"/>
          </a:xfrm>
          <a:prstGeom prst="roundRect">
            <a:avLst>
              <a:gd name="adj" fmla="val 13185"/>
            </a:avLst>
          </a:prstGeom>
          <a:noFill/>
          <a:ln>
            <a:noFill/>
          </a:ln>
        </p:spPr>
      </p:pic>
      <p:sp>
        <p:nvSpPr>
          <p:cNvPr id="427" name="Google Shape;427;p24"/>
          <p:cNvSpPr/>
          <p:nvPr/>
        </p:nvSpPr>
        <p:spPr>
          <a:xfrm>
            <a:off x="26975" y="6466275"/>
            <a:ext cx="6144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4"/>
          <p:cNvSpPr txBox="1">
            <a:spLocks noGrp="1"/>
          </p:cNvSpPr>
          <p:nvPr>
            <p:ph type="title"/>
          </p:nvPr>
        </p:nvSpPr>
        <p:spPr>
          <a:xfrm>
            <a:off x="243793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SERVICIOS DEL CENTRO RECREATIVO</a:t>
            </a:r>
            <a:endParaRPr sz="31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29" name="Google Shape;429;p24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Q31 ¿Cuáles son tus necesidades específicas en términos de servicios de recreación?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36" name="Google Shape;436;p24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BEC910-DFC8-A4C5-9C2C-8FEA569B3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700" y="780823"/>
            <a:ext cx="7772400" cy="54298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5"/>
          <p:cNvSpPr/>
          <p:nvPr/>
        </p:nvSpPr>
        <p:spPr>
          <a:xfrm>
            <a:off x="8195025" y="1403200"/>
            <a:ext cx="3704100" cy="26163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5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5"/>
          <p:cNvSpPr txBox="1">
            <a:spLocks noGrp="1"/>
          </p:cNvSpPr>
          <p:nvPr>
            <p:ph type="title"/>
          </p:nvPr>
        </p:nvSpPr>
        <p:spPr>
          <a:xfrm>
            <a:off x="243780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SERVICIOS DEL CENTRO RECREATIVO</a:t>
            </a:r>
            <a:endParaRPr sz="31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65433" y="647391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Q32 ¿Qué buscas cuando visitas un centro recreacional?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25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51" name="Google Shape;451;p2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662" y="1138232"/>
            <a:ext cx="4158000" cy="2771400"/>
          </a:xfrm>
          <a:prstGeom prst="roundRect">
            <a:avLst>
              <a:gd name="adj" fmla="val 11551"/>
            </a:avLst>
          </a:prstGeom>
          <a:noFill/>
          <a:ln>
            <a:noFill/>
          </a:ln>
        </p:spPr>
      </p:pic>
      <p:sp>
        <p:nvSpPr>
          <p:cNvPr id="453" name="Google Shape;453;p25"/>
          <p:cNvSpPr/>
          <p:nvPr/>
        </p:nvSpPr>
        <p:spPr>
          <a:xfrm>
            <a:off x="10336450" y="64085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5"/>
          <p:cNvSpPr txBox="1"/>
          <p:nvPr/>
        </p:nvSpPr>
        <p:spPr>
          <a:xfrm>
            <a:off x="10451200" y="64508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B744AAB-CCAA-7322-50E2-C9BA03BA0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80" y="707357"/>
            <a:ext cx="8254317" cy="57665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/>
          <p:nvPr/>
        </p:nvSpPr>
        <p:spPr>
          <a:xfrm>
            <a:off x="7357258" y="1357815"/>
            <a:ext cx="4320300" cy="26097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26975" y="6466275"/>
            <a:ext cx="4158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6"/>
          <p:cNvSpPr txBox="1">
            <a:spLocks noGrp="1"/>
          </p:cNvSpPr>
          <p:nvPr>
            <p:ph type="title"/>
          </p:nvPr>
        </p:nvSpPr>
        <p:spPr>
          <a:xfrm>
            <a:off x="243793" y="317026"/>
            <a:ext cx="97398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endParaRPr sz="31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0" y="6473925"/>
            <a:ext cx="11194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Q33 ¿Con qué frecuencia visitas centros recreacionales?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26"/>
          <p:cNvPicPr preferRelativeResize="0"/>
          <p:nvPr/>
        </p:nvPicPr>
        <p:blipFill rotWithShape="1">
          <a:blip r:embed="rId3">
            <a:alphaModFix/>
          </a:blip>
          <a:srcRect l="22989" r="3018"/>
          <a:stretch/>
        </p:blipFill>
        <p:spPr>
          <a:xfrm>
            <a:off x="7149400" y="872950"/>
            <a:ext cx="4650000" cy="2899800"/>
          </a:xfrm>
          <a:prstGeom prst="roundRect">
            <a:avLst>
              <a:gd name="adj" fmla="val 10611"/>
            </a:avLst>
          </a:prstGeom>
          <a:noFill/>
          <a:ln>
            <a:noFill/>
          </a:ln>
        </p:spPr>
      </p:pic>
      <p:sp>
        <p:nvSpPr>
          <p:cNvPr id="468" name="Google Shape;468;p26"/>
          <p:cNvSpPr/>
          <p:nvPr/>
        </p:nvSpPr>
        <p:spPr>
          <a:xfrm>
            <a:off x="10813994" y="317025"/>
            <a:ext cx="1210200" cy="8913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26"/>
          <p:cNvPicPr preferRelativeResize="0"/>
          <p:nvPr/>
        </p:nvPicPr>
        <p:blipFill rotWithShape="1">
          <a:blip r:embed="rId4">
            <a:alphaModFix/>
          </a:blip>
          <a:srcRect l="25730" r="24940" b="50556"/>
          <a:stretch/>
        </p:blipFill>
        <p:spPr>
          <a:xfrm>
            <a:off x="11067596" y="542248"/>
            <a:ext cx="702877" cy="40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DF3F62-3D09-43F1-07E7-CE8133E448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6" t="12118" r="24368" b="4718"/>
          <a:stretch/>
        </p:blipFill>
        <p:spPr>
          <a:xfrm>
            <a:off x="925633" y="879037"/>
            <a:ext cx="5879980" cy="56937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477B15-869C-BF86-D0FF-4F3BBF9BA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93" t="38090" r="1608" b="33969"/>
          <a:stretch/>
        </p:blipFill>
        <p:spPr>
          <a:xfrm>
            <a:off x="7252178" y="4257615"/>
            <a:ext cx="2133600" cy="22796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/>
          <p:nvPr/>
        </p:nvSpPr>
        <p:spPr>
          <a:xfrm>
            <a:off x="26975" y="6466275"/>
            <a:ext cx="82788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8964" y="647392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Q34 ¿Qué factores te impiden utilizar más frecuentemente los servicios de recreación de los centros recreacionales?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480" name="Google Shape;480;p2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7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7"/>
          <p:cNvSpPr txBox="1">
            <a:spLocks noGrp="1"/>
          </p:cNvSpPr>
          <p:nvPr>
            <p:ph type="title"/>
          </p:nvPr>
        </p:nvSpPr>
        <p:spPr>
          <a:xfrm>
            <a:off x="243793" y="124577"/>
            <a:ext cx="9739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Factores que impiden visitas frecuentes al centro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8EE21D5-F8FF-70E9-27F2-262323C1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12" y="889098"/>
            <a:ext cx="7772400" cy="5429885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87F9330-C83C-2B0D-7068-E820CC545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05045"/>
              </p:ext>
            </p:extLst>
          </p:nvPr>
        </p:nvGraphicFramePr>
        <p:xfrm>
          <a:off x="4871986" y="1063480"/>
          <a:ext cx="6867578" cy="2326005"/>
        </p:xfrm>
        <a:graphic>
          <a:graphicData uri="http://schemas.openxmlformats.org/drawingml/2006/table">
            <a:tbl>
              <a:tblPr/>
              <a:tblGrid>
                <a:gridCol w="4501324">
                  <a:extLst>
                    <a:ext uri="{9D8B030D-6E8A-4147-A177-3AD203B41FA5}">
                      <a16:colId xmlns:a16="http://schemas.microsoft.com/office/drawing/2014/main" val="669132423"/>
                    </a:ext>
                  </a:extLst>
                </a:gridCol>
                <a:gridCol w="1183127">
                  <a:extLst>
                    <a:ext uri="{9D8B030D-6E8A-4147-A177-3AD203B41FA5}">
                      <a16:colId xmlns:a16="http://schemas.microsoft.com/office/drawing/2014/main" val="1428973958"/>
                    </a:ext>
                  </a:extLst>
                </a:gridCol>
                <a:gridCol w="1183127">
                  <a:extLst>
                    <a:ext uri="{9D8B030D-6E8A-4147-A177-3AD203B41FA5}">
                      <a16:colId xmlns:a16="http://schemas.microsoft.com/office/drawing/2014/main" val="18333803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s-CO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970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Entre el 10% y el 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26,37%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5916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Entre el 5% y el 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32,38%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90610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Menos del 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20,89%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3797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 tengo recursos para destinar específicamente a recreación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16,45%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621733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 recreación busco actividades gratuitas o con el subsidio de la caja de compensación.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290659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5956F063-6032-785C-EA88-9BA197B2AAE9}"/>
              </a:ext>
            </a:extLst>
          </p:cNvPr>
          <p:cNvSpPr/>
          <p:nvPr/>
        </p:nvSpPr>
        <p:spPr>
          <a:xfrm>
            <a:off x="4508938" y="1513489"/>
            <a:ext cx="7390111" cy="841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2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5834850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EVALUACIÓN COMFANDI PANCE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/>
          <p:nvPr/>
        </p:nvSpPr>
        <p:spPr>
          <a:xfrm>
            <a:off x="26975" y="6350800"/>
            <a:ext cx="5447700" cy="3924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8964" y="6350750"/>
            <a:ext cx="8601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Q36 ¿Has visitado las instalaciones de Comfandi Pance en el último año?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Q37 ¿Podrías contarnos las razones por las que no has visitado a Comfandi en el último año?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6168806" y="1226400"/>
            <a:ext cx="584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Razones por las que no ha visitado el centro en el último año: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9" name="Google Shape;519;p30"/>
          <p:cNvCxnSpPr>
            <a:cxnSpLocks/>
          </p:cNvCxnSpPr>
          <p:nvPr/>
        </p:nvCxnSpPr>
        <p:spPr>
          <a:xfrm rot="10800000" flipH="1">
            <a:off x="3986937" y="1509127"/>
            <a:ext cx="2247000" cy="16497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520" name="Google Shape;520;p3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243793" y="124577"/>
            <a:ext cx="97398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Visita en el último año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aphicFrame>
        <p:nvGraphicFramePr>
          <p:cNvPr id="2" name="Google Shape;393;p22">
            <a:extLst>
              <a:ext uri="{FF2B5EF4-FFF2-40B4-BE49-F238E27FC236}">
                <a16:creationId xmlns:a16="http://schemas.microsoft.com/office/drawing/2014/main" id="{DC4DDFBE-4B77-9E7F-EA16-F3B45A485A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041274"/>
              </p:ext>
            </p:extLst>
          </p:nvPr>
        </p:nvGraphicFramePr>
        <p:xfrm>
          <a:off x="-470390" y="1099033"/>
          <a:ext cx="5686200" cy="359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Google Shape;394;p22">
            <a:extLst>
              <a:ext uri="{FF2B5EF4-FFF2-40B4-BE49-F238E27FC236}">
                <a16:creationId xmlns:a16="http://schemas.microsoft.com/office/drawing/2014/main" id="{ED3AF124-6B79-E146-8FDA-30A3E042D755}"/>
              </a:ext>
            </a:extLst>
          </p:cNvPr>
          <p:cNvSpPr txBox="1"/>
          <p:nvPr/>
        </p:nvSpPr>
        <p:spPr>
          <a:xfrm>
            <a:off x="2275127" y="2333977"/>
            <a:ext cx="170211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59.6%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ACE2B9-DE76-0D8B-FABA-302BD7548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405"/>
          <a:stretch/>
        </p:blipFill>
        <p:spPr>
          <a:xfrm>
            <a:off x="5974490" y="1739390"/>
            <a:ext cx="6031018" cy="43739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F838AF-F1F5-44E3-A07A-B24E7C2EE1B5}"/>
              </a:ext>
            </a:extLst>
          </p:cNvPr>
          <p:cNvSpPr txBox="1"/>
          <p:nvPr/>
        </p:nvSpPr>
        <p:spPr>
          <a:xfrm>
            <a:off x="121800" y="4847765"/>
            <a:ext cx="5505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latin typeface="+mj-lt"/>
              </a:rPr>
              <a:t>Las razones para no visitar el centro son consistentes en relación con el bajo presupuesto destinado para actividades de recreación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/>
          <p:nvPr/>
        </p:nvSpPr>
        <p:spPr>
          <a:xfrm>
            <a:off x="26975" y="6466275"/>
            <a:ext cx="68169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1"/>
          <p:cNvSpPr/>
          <p:nvPr/>
        </p:nvSpPr>
        <p:spPr>
          <a:xfrm>
            <a:off x="8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Q38 ¿Cómo calificarías tu experiencia general con los servicios ofrecidos por Comfandi Pance?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1" name="Google Shape;531;p31"/>
          <p:cNvSpPr txBox="1"/>
          <p:nvPr/>
        </p:nvSpPr>
        <p:spPr>
          <a:xfrm>
            <a:off x="3048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Calificación de la experiencia en Comfandi Pance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1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E2774D-86BF-A302-8337-F869A2FD3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0" y="864043"/>
            <a:ext cx="10235737" cy="55006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BB6BA80-A03B-193B-83C6-AF444DC8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211" y="1988750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"/>
          <p:cNvSpPr/>
          <p:nvPr/>
        </p:nvSpPr>
        <p:spPr>
          <a:xfrm>
            <a:off x="26975" y="6466275"/>
            <a:ext cx="81558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2"/>
          <p:cNvSpPr/>
          <p:nvPr/>
        </p:nvSpPr>
        <p:spPr>
          <a:xfrm>
            <a:off x="8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Q39 ¿Qué aspectos de los servicios de Comfandi Pance te han gustado más? (Seleccione todas las que apliquen)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3" name="Google Shape;553;p32"/>
          <p:cNvSpPr/>
          <p:nvPr/>
        </p:nvSpPr>
        <p:spPr>
          <a:xfrm>
            <a:off x="696348" y="990600"/>
            <a:ext cx="4355912" cy="4148811"/>
          </a:xfrm>
          <a:custGeom>
            <a:avLst/>
            <a:gdLst/>
            <a:ahLst/>
            <a:cxnLst/>
            <a:rect l="l" t="t" r="r" b="b"/>
            <a:pathLst>
              <a:path w="5078896" h="5078896" extrusionOk="0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2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2"/>
          <p:cNvSpPr txBox="1">
            <a:spLocks noGrp="1"/>
          </p:cNvSpPr>
          <p:nvPr>
            <p:ph type="title"/>
          </p:nvPr>
        </p:nvSpPr>
        <p:spPr>
          <a:xfrm>
            <a:off x="243612" y="335899"/>
            <a:ext cx="97398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1E902B-A6D6-4C8A-7560-58C6B2C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113" y="3900751"/>
            <a:ext cx="3251200" cy="325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87842A-7E08-5105-7867-260BD5893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15" y="954459"/>
            <a:ext cx="7772400" cy="54298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25E0F9E-52C0-1523-6900-8E61B5A8054B}"/>
              </a:ext>
            </a:extLst>
          </p:cNvPr>
          <p:cNvSpPr txBox="1"/>
          <p:nvPr/>
        </p:nvSpPr>
        <p:spPr>
          <a:xfrm>
            <a:off x="7945770" y="2446263"/>
            <a:ext cx="3953279" cy="1754326"/>
          </a:xfrm>
          <a:prstGeom prst="rect">
            <a:avLst/>
          </a:prstGeom>
          <a:solidFill>
            <a:srgbClr val="1F37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2000" b="1" dirty="0">
                <a:latin typeface="+mj-lt"/>
              </a:rPr>
              <a:t>El</a:t>
            </a:r>
            <a:r>
              <a:rPr lang="es-ES_tradnl" sz="2800" b="1" dirty="0">
                <a:latin typeface="+mj-lt"/>
              </a:rPr>
              <a:t> </a:t>
            </a:r>
            <a:r>
              <a:rPr lang="es-ES_tradnl" sz="2800" b="1" dirty="0">
                <a:solidFill>
                  <a:srgbClr val="FF0000"/>
                </a:solidFill>
                <a:latin typeface="+mj-lt"/>
              </a:rPr>
              <a:t>60% </a:t>
            </a:r>
            <a:r>
              <a:rPr lang="es-ES_tradnl" sz="2000" b="1" dirty="0">
                <a:latin typeface="+mj-lt"/>
              </a:rPr>
              <a:t>de las personas que respondieron la encuesta reconoce que todo le gusto y estuvo bien durante su visita al centro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sp>
        <p:nvSpPr>
          <p:cNvPr id="67" name="Google Shape;67;p2"/>
          <p:cNvSpPr/>
          <p:nvPr/>
        </p:nvSpPr>
        <p:spPr>
          <a:xfrm>
            <a:off x="102602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229970" y="340125"/>
            <a:ext cx="9729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PERFIL SOCIOECONÓMICO DE LOS PARTICIPANTES</a:t>
            </a:r>
            <a:endParaRPr sz="30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" name="Google Shape;70;p2"/>
          <p:cNvSpPr/>
          <p:nvPr/>
        </p:nvSpPr>
        <p:spPr>
          <a:xfrm rot="-2468308" flipH="1">
            <a:off x="7087867" y="5168856"/>
            <a:ext cx="1616063" cy="2272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395952" y="2129753"/>
            <a:ext cx="324225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EDADES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18-25 años 	  32%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26-34 años 	   27%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35-45 años  	   21%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46-55 años 	   12%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56-60 años 	   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Mayor de 60 años   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3400002" y="1244325"/>
            <a:ext cx="2086425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GÉNERO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Mujer 	  61%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Hombre 	   39%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2"/>
          <p:cNvSpPr/>
          <p:nvPr/>
        </p:nvSpPr>
        <p:spPr>
          <a:xfrm rot="-2986581" flipH="1">
            <a:off x="7513936" y="2918964"/>
            <a:ext cx="1244943" cy="2255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3806" y="0"/>
                </a:lnTo>
                <a:lnTo>
                  <a:pt x="21600" y="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" name="Google Shape;74;p2"/>
          <p:cNvSpPr/>
          <p:nvPr/>
        </p:nvSpPr>
        <p:spPr>
          <a:xfrm rot="10800000" flipH="1">
            <a:off x="3689928" y="5655890"/>
            <a:ext cx="1085185" cy="3368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" name="Google Shape;75;p2"/>
          <p:cNvSpPr/>
          <p:nvPr/>
        </p:nvSpPr>
        <p:spPr>
          <a:xfrm rot="3329385" flipH="1">
            <a:off x="5495595" y="1787815"/>
            <a:ext cx="1200088" cy="4869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8579213" y="4153307"/>
            <a:ext cx="2965500" cy="19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NIVEL SOCIO ECONÓMICO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17% 	Estrato 1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29% 	Estrato 2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35% 	Estrato 3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16% 	Estrato 4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1.8% 	Estrato 5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1.2% 	Estrato 6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2"/>
          <p:cNvSpPr/>
          <p:nvPr/>
        </p:nvSpPr>
        <p:spPr>
          <a:xfrm rot="2748777" flipH="1">
            <a:off x="3572451" y="3198087"/>
            <a:ext cx="1219139" cy="3283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2038B2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103750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BASE: 384</a:t>
            </a:r>
            <a:endParaRPr sz="1600" dirty="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8609427" y="2070295"/>
            <a:ext cx="27138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TARGET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47% 	No afiliados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36% 	Comfandi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17% 	Comfenalco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39882" y="4449645"/>
            <a:ext cx="3536493" cy="216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OCUPACIÓN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Empleado 	            29%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Desempleado 	               18%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Independiente 	               18%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Estudiante 	               15.6%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Hogar 		               11.4%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Emprendedor 	               4.4%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Jubilado/ Pensionado     2.6%</a:t>
            </a:r>
            <a:endParaRPr sz="1600" b="1" dirty="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436" y="2271300"/>
            <a:ext cx="688633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63F29D9-3A9A-608E-0CF9-2A1CC4D5B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313" y="2129625"/>
            <a:ext cx="4459845" cy="44598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02FAEF-65A6-DA7A-B6C7-859B733D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96" y="2614995"/>
            <a:ext cx="2221230" cy="12656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26975" y="6466275"/>
            <a:ext cx="5189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34"/>
          <p:cNvSpPr/>
          <p:nvPr/>
        </p:nvSpPr>
        <p:spPr>
          <a:xfrm>
            <a:off x="26964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Q41_1 ¿Qué beneficios percibes en la oferta actual de Comfandi Pance?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696348" y="990600"/>
            <a:ext cx="4355912" cy="4148811"/>
          </a:xfrm>
          <a:custGeom>
            <a:avLst/>
            <a:gdLst/>
            <a:ahLst/>
            <a:cxnLst/>
            <a:rect l="l" t="t" r="r" b="b"/>
            <a:pathLst>
              <a:path w="5078896" h="5078896" extrusionOk="0">
                <a:moveTo>
                  <a:pt x="2605478" y="885642"/>
                </a:moveTo>
                <a:cubicBezTo>
                  <a:pt x="2376792" y="876191"/>
                  <a:pt x="2143438" y="915259"/>
                  <a:pt x="1920755" y="1007497"/>
                </a:cubicBezTo>
                <a:cubicBezTo>
                  <a:pt x="1208170" y="1302659"/>
                  <a:pt x="803317" y="2060084"/>
                  <a:pt x="953790" y="2816561"/>
                </a:cubicBezTo>
                <a:cubicBezTo>
                  <a:pt x="1104262" y="3573038"/>
                  <a:pt x="1768151" y="4117877"/>
                  <a:pt x="2539448" y="4117877"/>
                </a:cubicBezTo>
                <a:lnTo>
                  <a:pt x="4156171" y="4117877"/>
                </a:lnTo>
                <a:lnTo>
                  <a:pt x="4156171" y="3644350"/>
                </a:lnTo>
                <a:lnTo>
                  <a:pt x="3682644" y="3644350"/>
                </a:lnTo>
                <a:cubicBezTo>
                  <a:pt x="4228033" y="3098961"/>
                  <a:pt x="4312214" y="2244261"/>
                  <a:pt x="3883704" y="1602951"/>
                </a:cubicBezTo>
                <a:cubicBezTo>
                  <a:pt x="3589104" y="1162050"/>
                  <a:pt x="3108587" y="906433"/>
                  <a:pt x="2605478" y="885642"/>
                </a:cubicBezTo>
                <a:close/>
                <a:moveTo>
                  <a:pt x="0" y="0"/>
                </a:moveTo>
                <a:lnTo>
                  <a:pt x="5078896" y="0"/>
                </a:lnTo>
                <a:lnTo>
                  <a:pt x="5078896" y="5078896"/>
                </a:lnTo>
                <a:lnTo>
                  <a:pt x="0" y="507889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588" name="Google Shape;588;p3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4"/>
          <p:cNvSpPr/>
          <p:nvPr/>
        </p:nvSpPr>
        <p:spPr>
          <a:xfrm>
            <a:off x="121800" y="161050"/>
            <a:ext cx="1187667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4"/>
          <p:cNvSpPr txBox="1">
            <a:spLocks noGrp="1"/>
          </p:cNvSpPr>
          <p:nvPr>
            <p:ph type="title"/>
          </p:nvPr>
        </p:nvSpPr>
        <p:spPr>
          <a:xfrm>
            <a:off x="243612" y="336190"/>
            <a:ext cx="97398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56C25C-9725-CED3-88A0-0D49C1EB5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4" y="929171"/>
            <a:ext cx="7772400" cy="54298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48F0F2-19FC-6E02-A9B7-3C6CD243D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812" y="2092822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6"/>
          <p:cNvSpPr/>
          <p:nvPr/>
        </p:nvSpPr>
        <p:spPr>
          <a:xfrm>
            <a:off x="238975" y="1524275"/>
            <a:ext cx="4493400" cy="30426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36"/>
          <p:cNvSpPr/>
          <p:nvPr/>
        </p:nvSpPr>
        <p:spPr>
          <a:xfrm>
            <a:off x="0" y="6233472"/>
            <a:ext cx="6339429" cy="52105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36"/>
          <p:cNvSpPr/>
          <p:nvPr/>
        </p:nvSpPr>
        <p:spPr>
          <a:xfrm>
            <a:off x="0" y="648617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Q43 ¿Solías visitar Comfandi Pance con más frecuencia en el pasado?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5" name="Google Shape;615;p3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17" name="Google Shape;617;p3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6"/>
          <p:cNvSpPr txBox="1"/>
          <p:nvPr/>
        </p:nvSpPr>
        <p:spPr>
          <a:xfrm>
            <a:off x="238975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47F9EA-F6B1-39E4-A242-43409F541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9" t="23726" r="35367" b="11804"/>
          <a:stretch/>
        </p:blipFill>
        <p:spPr>
          <a:xfrm>
            <a:off x="5876655" y="809695"/>
            <a:ext cx="6022394" cy="47752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BBC7DD-4DD9-15EA-7FA7-13306A1E5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8" t="41400" b="41490"/>
          <a:stretch/>
        </p:blipFill>
        <p:spPr>
          <a:xfrm>
            <a:off x="4925275" y="4524529"/>
            <a:ext cx="3538733" cy="1384691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24FCB3F6-DC77-691A-306D-E7F72F24E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86284"/>
              </p:ext>
            </p:extLst>
          </p:nvPr>
        </p:nvGraphicFramePr>
        <p:xfrm>
          <a:off x="556365" y="1908111"/>
          <a:ext cx="3858619" cy="2200185"/>
        </p:xfrm>
        <a:graphic>
          <a:graphicData uri="http://schemas.openxmlformats.org/drawingml/2006/table">
            <a:tbl>
              <a:tblPr/>
              <a:tblGrid>
                <a:gridCol w="1940278">
                  <a:extLst>
                    <a:ext uri="{9D8B030D-6E8A-4147-A177-3AD203B41FA5}">
                      <a16:colId xmlns:a16="http://schemas.microsoft.com/office/drawing/2014/main" val="2931969975"/>
                    </a:ext>
                  </a:extLst>
                </a:gridCol>
                <a:gridCol w="821475">
                  <a:extLst>
                    <a:ext uri="{9D8B030D-6E8A-4147-A177-3AD203B41FA5}">
                      <a16:colId xmlns:a16="http://schemas.microsoft.com/office/drawing/2014/main" val="3775006376"/>
                    </a:ext>
                  </a:extLst>
                </a:gridCol>
                <a:gridCol w="1096866">
                  <a:extLst>
                    <a:ext uri="{9D8B030D-6E8A-4147-A177-3AD203B41FA5}">
                      <a16:colId xmlns:a16="http://schemas.microsoft.com/office/drawing/2014/main" val="9250506"/>
                    </a:ext>
                  </a:extLst>
                </a:gridCol>
              </a:tblGrid>
              <a:tr h="42663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584594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Semanalmente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2,08%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084638"/>
                  </a:ext>
                </a:extLst>
              </a:tr>
              <a:tr h="182081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Quincenalmente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3,13%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2650"/>
                  </a:ext>
                </a:extLst>
              </a:tr>
              <a:tr h="21302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Mensualmente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12,76%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023789"/>
                  </a:ext>
                </a:extLst>
              </a:tr>
              <a:tr h="20627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Trimestralmente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17,97%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110735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Anualmente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Aptos Narrow" panose="020B0004020202020204" pitchFamily="34" charset="0"/>
                        </a:rPr>
                        <a:t>33,59%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248035"/>
                  </a:ext>
                </a:extLst>
              </a:tr>
              <a:tr h="13588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Más de 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16,41%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156497"/>
                  </a:ext>
                </a:extLst>
              </a:tr>
              <a:tr h="21695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Otros ¿Cuál?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14,06%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23228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B18E6D26-027B-CCA9-5CCE-1F6DF22D669B}"/>
              </a:ext>
            </a:extLst>
          </p:cNvPr>
          <p:cNvSpPr txBox="1"/>
          <p:nvPr/>
        </p:nvSpPr>
        <p:spPr>
          <a:xfrm>
            <a:off x="0" y="6244810"/>
            <a:ext cx="6135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Q42 ¿Qué tan a menudo visitas Comfandi Pance para disfrutar de sus servicios de recreación? </a:t>
            </a:r>
            <a:endParaRPr lang="es-ES_tradnl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"/>
          <p:cNvSpPr/>
          <p:nvPr/>
        </p:nvSpPr>
        <p:spPr>
          <a:xfrm>
            <a:off x="26975" y="6065039"/>
            <a:ext cx="5522488" cy="67811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26975" y="6133339"/>
            <a:ext cx="8601600" cy="81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Q43 ¿Solías visitar Comfandi Pance con más frecuencia en el pasado?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Q44 Si es así, ¿por qué has reducido tus visitas?</a:t>
            </a:r>
          </a:p>
          <a:p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Q45 ¿Con qué frecuencia solías visitar Comfandi Pance antes de dejar de ir?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7" name="Google Shape;627;p37"/>
          <p:cNvSpPr txBox="1"/>
          <p:nvPr/>
        </p:nvSpPr>
        <p:spPr>
          <a:xfrm>
            <a:off x="23825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Frecuencia de visita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28" name="Google Shape;628;p37"/>
          <p:cNvSpPr txBox="1"/>
          <p:nvPr/>
        </p:nvSpPr>
        <p:spPr>
          <a:xfrm>
            <a:off x="127586" y="1129393"/>
            <a:ext cx="239984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El </a:t>
            </a:r>
            <a:r>
              <a:rPr lang="es-ES" sz="1800" b="1" dirty="0">
                <a:solidFill>
                  <a:srgbClr val="FF0000"/>
                </a:solidFill>
                <a:latin typeface="+mj-lt"/>
                <a:ea typeface="Poppins"/>
                <a:cs typeface="Poppins"/>
                <a:sym typeface="Poppins"/>
              </a:rPr>
              <a:t>43% </a:t>
            </a:r>
            <a:r>
              <a:rPr lang="es-ES" sz="1800" dirty="0">
                <a:latin typeface="+mj-lt"/>
                <a:ea typeface="Poppins"/>
                <a:cs typeface="Poppins"/>
                <a:sym typeface="Poppins"/>
              </a:rPr>
              <a:t>de las personas afirma haber reducido su frecuencia de visitas al centro</a:t>
            </a:r>
            <a:endParaRPr sz="1800" dirty="0"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630" name="Google Shape;630;p37"/>
          <p:cNvSpPr txBox="1"/>
          <p:nvPr/>
        </p:nvSpPr>
        <p:spPr>
          <a:xfrm>
            <a:off x="5285400" y="1160037"/>
            <a:ext cx="6906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¿Por qué ha reducido la frecuencia de visita a Comfandi Pance?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1" name="Google Shape;631;p37"/>
          <p:cNvCxnSpPr/>
          <p:nvPr/>
        </p:nvCxnSpPr>
        <p:spPr>
          <a:xfrm rot="10800000" flipH="1">
            <a:off x="2587088" y="1361611"/>
            <a:ext cx="3070500" cy="36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triangle" w="lg" len="lg"/>
          </a:ln>
        </p:spPr>
      </p:cxnSp>
      <p:sp>
        <p:nvSpPr>
          <p:cNvPr id="633" name="Google Shape;633;p3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35" name="Google Shape;635;p3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4F8758-F3A1-11EF-0E66-CE71AD64D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468" t="351" r="7850" b="-351"/>
          <a:stretch/>
        </p:blipFill>
        <p:spPr>
          <a:xfrm>
            <a:off x="5076505" y="1868037"/>
            <a:ext cx="7038513" cy="4917183"/>
          </a:xfrm>
          <a:prstGeom prst="rect">
            <a:avLst/>
          </a:prstGeom>
        </p:spPr>
      </p:pic>
      <p:sp>
        <p:nvSpPr>
          <p:cNvPr id="4" name="Google Shape;609;p36">
            <a:extLst>
              <a:ext uri="{FF2B5EF4-FFF2-40B4-BE49-F238E27FC236}">
                <a16:creationId xmlns:a16="http://schemas.microsoft.com/office/drawing/2014/main" id="{CFE41C09-494F-0149-AD6A-4B4FC0FE844F}"/>
              </a:ext>
            </a:extLst>
          </p:cNvPr>
          <p:cNvSpPr/>
          <p:nvPr/>
        </p:nvSpPr>
        <p:spPr>
          <a:xfrm>
            <a:off x="340388" y="2805328"/>
            <a:ext cx="4493400" cy="3042600"/>
          </a:xfrm>
          <a:prstGeom prst="roundRect">
            <a:avLst>
              <a:gd name="adj" fmla="val 16667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1DBFDBB-1421-0A61-C8F1-C7E650445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521"/>
              </p:ext>
            </p:extLst>
          </p:nvPr>
        </p:nvGraphicFramePr>
        <p:xfrm>
          <a:off x="558799" y="3153737"/>
          <a:ext cx="4128816" cy="2427256"/>
        </p:xfrm>
        <a:graphic>
          <a:graphicData uri="http://schemas.openxmlformats.org/drawingml/2006/table">
            <a:tbl>
              <a:tblPr/>
              <a:tblGrid>
                <a:gridCol w="2413623">
                  <a:extLst>
                    <a:ext uri="{9D8B030D-6E8A-4147-A177-3AD203B41FA5}">
                      <a16:colId xmlns:a16="http://schemas.microsoft.com/office/drawing/2014/main" val="4031132569"/>
                    </a:ext>
                  </a:extLst>
                </a:gridCol>
                <a:gridCol w="475123">
                  <a:extLst>
                    <a:ext uri="{9D8B030D-6E8A-4147-A177-3AD203B41FA5}">
                      <a16:colId xmlns:a16="http://schemas.microsoft.com/office/drawing/2014/main" val="109310435"/>
                    </a:ext>
                  </a:extLst>
                </a:gridCol>
                <a:gridCol w="1240070">
                  <a:extLst>
                    <a:ext uri="{9D8B030D-6E8A-4147-A177-3AD203B41FA5}">
                      <a16:colId xmlns:a16="http://schemas.microsoft.com/office/drawing/2014/main" val="2633235764"/>
                    </a:ext>
                  </a:extLst>
                </a:gridCol>
              </a:tblGrid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60324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Varias veces a la semana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672522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 vez a la semana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7,36%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110225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Varias veces al 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19,02%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5426496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Una vez al 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22,09%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859199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Cada tres meses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28,22%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0041915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985654"/>
                  </a:ext>
                </a:extLst>
              </a:tr>
              <a:tr h="303407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Menos de una vez al año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7217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/>
          <p:nvPr/>
        </p:nvSpPr>
        <p:spPr>
          <a:xfrm>
            <a:off x="26975" y="6358275"/>
            <a:ext cx="6859200" cy="384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9"/>
          <p:cNvSpPr/>
          <p:nvPr/>
        </p:nvSpPr>
        <p:spPr>
          <a:xfrm flipH="1">
            <a:off x="3051275" y="6523475"/>
            <a:ext cx="3834900" cy="2196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9"/>
          <p:cNvSpPr/>
          <p:nvPr/>
        </p:nvSpPr>
        <p:spPr>
          <a:xfrm>
            <a:off x="0" y="6435380"/>
            <a:ext cx="86016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Q46 ¿Qué te motivaba a visitar Comfandi Pance anteriormente y que sientes que ya no lo hace?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p39"/>
          <p:cNvSpPr txBox="1"/>
          <p:nvPr/>
        </p:nvSpPr>
        <p:spPr>
          <a:xfrm>
            <a:off x="4351262" y="768651"/>
            <a:ext cx="6906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¿Qué le motivaba visitar Comfandi Pance antes?</a:t>
            </a:r>
            <a:endParaRPr sz="13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5" name="Google Shape;665;p3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3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67" name="Google Shape;667;p3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9"/>
          <p:cNvSpPr txBox="1"/>
          <p:nvPr/>
        </p:nvSpPr>
        <p:spPr>
          <a:xfrm>
            <a:off x="174475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COMFANDI PANCE</a:t>
            </a:r>
            <a:endParaRPr dirty="0">
              <a:solidFill>
                <a:srgbClr val="2038B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7E4566F-6C5B-4A0E-F1D8-653FE34903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53"/>
          <a:stretch/>
        </p:blipFill>
        <p:spPr>
          <a:xfrm>
            <a:off x="4466897" y="974604"/>
            <a:ext cx="7349465" cy="54298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AF35BF-7849-4300-FAE4-E0ADA7EB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8" y="1820200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/>
          <p:nvPr/>
        </p:nvSpPr>
        <p:spPr>
          <a:xfrm>
            <a:off x="26975" y="6466275"/>
            <a:ext cx="64374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0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Q47 ¿Qué crees que podría hacer Comfandi Pance para atraer a más personas a sus servicios de recreación?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5" name="Google Shape;675;p40"/>
          <p:cNvSpPr txBox="1"/>
          <p:nvPr/>
        </p:nvSpPr>
        <p:spPr>
          <a:xfrm>
            <a:off x="227700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Qué</a:t>
            </a: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 hacer para atraer más personas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4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5DC0A7-2FE6-E28A-C6EB-ED2661477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27" y="1013471"/>
            <a:ext cx="9256745" cy="544514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56FA1B2-19D8-8A7C-438A-EF6CBF9C47F0}"/>
              </a:ext>
            </a:extLst>
          </p:cNvPr>
          <p:cNvSpPr/>
          <p:nvPr/>
        </p:nvSpPr>
        <p:spPr>
          <a:xfrm>
            <a:off x="1828800" y="1013471"/>
            <a:ext cx="8408276" cy="510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6238073-1D48-9228-8472-8B516B057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482" y="2874256"/>
            <a:ext cx="2537372" cy="253737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97F016F-1105-4467-20F8-52ABBF447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9660" flipH="1">
            <a:off x="10038168" y="1272216"/>
            <a:ext cx="1629929" cy="162992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E8A5460-004F-0ACF-9BBF-318BF1A3FD58}"/>
              </a:ext>
            </a:extLst>
          </p:cNvPr>
          <p:cNvSpPr/>
          <p:nvPr/>
        </p:nvSpPr>
        <p:spPr>
          <a:xfrm>
            <a:off x="1755741" y="2406869"/>
            <a:ext cx="5428715" cy="35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1"/>
          <p:cNvSpPr/>
          <p:nvPr/>
        </p:nvSpPr>
        <p:spPr>
          <a:xfrm>
            <a:off x="26975" y="6466275"/>
            <a:ext cx="6180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1"/>
          <p:cNvSpPr/>
          <p:nvPr/>
        </p:nvSpPr>
        <p:spPr>
          <a:xfrm>
            <a:off x="0" y="64739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Q48 ¿Qué aspectos de los servicios de Comfandi Pance crees que podrían mejorarse?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292951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90" name="Google Shape;690;p41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1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3019D2-051B-9987-9B40-4C68EA60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3" y="1627425"/>
            <a:ext cx="1493903" cy="14939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472348-FFED-2B44-945A-5C9B56B67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54" y="4540977"/>
            <a:ext cx="1493903" cy="1493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324818-6584-89C4-786A-F571F950B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460" y="1623815"/>
            <a:ext cx="1493903" cy="14939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549085-53CB-347B-20EC-EAE70D2FF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460" y="4530272"/>
            <a:ext cx="1493903" cy="14939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5B8E78-FF44-3447-3E44-D87A86794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7394" y="1627424"/>
            <a:ext cx="1493903" cy="14939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6052A0-C4DF-8EAB-AE12-C19C63B73D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1896" y="4536332"/>
            <a:ext cx="1493903" cy="14939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55C023E-0C0E-0D00-BDFA-AA614C3F4EA3}"/>
              </a:ext>
            </a:extLst>
          </p:cNvPr>
          <p:cNvSpPr txBox="1"/>
          <p:nvPr/>
        </p:nvSpPr>
        <p:spPr>
          <a:xfrm>
            <a:off x="2479368" y="237533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40.6%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B640F3-4B8A-D9BA-DB5E-11D789B3C951}"/>
              </a:ext>
            </a:extLst>
          </p:cNvPr>
          <p:cNvSpPr txBox="1"/>
          <p:nvPr/>
        </p:nvSpPr>
        <p:spPr>
          <a:xfrm>
            <a:off x="2453869" y="521742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27.1%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0320645-7BC5-AF58-68A4-DFBB9F0D7DDD}"/>
              </a:ext>
            </a:extLst>
          </p:cNvPr>
          <p:cNvSpPr txBox="1"/>
          <p:nvPr/>
        </p:nvSpPr>
        <p:spPr>
          <a:xfrm>
            <a:off x="6815302" y="2300258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26.3%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0DCCA54-0DB4-53DE-9F5E-745E4A8BB0F7}"/>
              </a:ext>
            </a:extLst>
          </p:cNvPr>
          <p:cNvSpPr txBox="1"/>
          <p:nvPr/>
        </p:nvSpPr>
        <p:spPr>
          <a:xfrm>
            <a:off x="6764305" y="5255163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23.2%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64F820-05CE-5349-7E4E-56DB84EB437A}"/>
              </a:ext>
            </a:extLst>
          </p:cNvPr>
          <p:cNvSpPr txBox="1"/>
          <p:nvPr/>
        </p:nvSpPr>
        <p:spPr>
          <a:xfrm>
            <a:off x="11145708" y="2352314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22.1%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262CBD2-4659-FD34-6F54-88E5BAB0D33E}"/>
              </a:ext>
            </a:extLst>
          </p:cNvPr>
          <p:cNvSpPr txBox="1"/>
          <p:nvPr/>
        </p:nvSpPr>
        <p:spPr>
          <a:xfrm>
            <a:off x="11120210" y="5255162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latin typeface="+mj-lt"/>
              </a:rPr>
              <a:t>19.1%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CA11B0C-7043-C3D3-5FAB-41EE5DFA3909}"/>
              </a:ext>
            </a:extLst>
          </p:cNvPr>
          <p:cNvSpPr txBox="1"/>
          <p:nvPr/>
        </p:nvSpPr>
        <p:spPr>
          <a:xfrm>
            <a:off x="699746" y="1112731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Precios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6C4737-14B8-9F05-DB91-D8D30BD39214}"/>
              </a:ext>
            </a:extLst>
          </p:cNvPr>
          <p:cNvSpPr txBox="1"/>
          <p:nvPr/>
        </p:nvSpPr>
        <p:spPr>
          <a:xfrm>
            <a:off x="556354" y="3938235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Información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38D1A91-C1BE-B2D3-EE63-5D0CED0321CA}"/>
              </a:ext>
            </a:extLst>
          </p:cNvPr>
          <p:cNvSpPr txBox="1"/>
          <p:nvPr/>
        </p:nvSpPr>
        <p:spPr>
          <a:xfrm>
            <a:off x="4777956" y="1112836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Instalaciones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BEB9F9-FA1B-21E0-E37D-E563725E48F8}"/>
              </a:ext>
            </a:extLst>
          </p:cNvPr>
          <p:cNvSpPr txBox="1"/>
          <p:nvPr/>
        </p:nvSpPr>
        <p:spPr>
          <a:xfrm>
            <a:off x="4816158" y="393823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Actividades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2D2CA06-0061-EFB9-8F75-E7FC1146437F}"/>
              </a:ext>
            </a:extLst>
          </p:cNvPr>
          <p:cNvSpPr txBox="1"/>
          <p:nvPr/>
        </p:nvSpPr>
        <p:spPr>
          <a:xfrm>
            <a:off x="9178010" y="1112731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Horarios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19C159A-C838-FEDD-5773-23DB0220824F}"/>
              </a:ext>
            </a:extLst>
          </p:cNvPr>
          <p:cNvSpPr txBox="1"/>
          <p:nvPr/>
        </p:nvSpPr>
        <p:spPr>
          <a:xfrm>
            <a:off x="9178010" y="3924176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Seguridad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BBFE5B0-F245-2AF0-BC09-B77DD9B26AA7}"/>
              </a:ext>
            </a:extLst>
          </p:cNvPr>
          <p:cNvSpPr/>
          <p:nvPr/>
        </p:nvSpPr>
        <p:spPr>
          <a:xfrm>
            <a:off x="3983421" y="3429000"/>
            <a:ext cx="4046482" cy="3044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39913D0-E932-1924-8239-1492DB89813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00"/>
          <a:stretch/>
        </p:blipFill>
        <p:spPr>
          <a:xfrm rot="1662170">
            <a:off x="6153297" y="6089914"/>
            <a:ext cx="2132841" cy="10664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/>
          <p:nvPr/>
        </p:nvSpPr>
        <p:spPr>
          <a:xfrm>
            <a:off x="26974" y="6466275"/>
            <a:ext cx="6857301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0" y="6464358"/>
            <a:ext cx="8601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Q49 ¿Hay algún servicio o actividad específica que te gustaría ver en Comfandi Pance y que actualmente no se ofrece?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9" name="Google Shape;699;p42"/>
          <p:cNvSpPr txBox="1"/>
          <p:nvPr/>
        </p:nvSpPr>
        <p:spPr>
          <a:xfrm>
            <a:off x="292951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02" name="Google Shape;702;p42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2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04" name="Google Shape;704;p42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9D2A769-71A5-D5AE-8D22-8B56D8AB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432" y="1550617"/>
            <a:ext cx="7641021" cy="48144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5C2303-944D-94DC-4EFA-CA66FEDDCF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43" t="21465" r="-11443" b="-413"/>
          <a:stretch/>
        </p:blipFill>
        <p:spPr>
          <a:xfrm rot="364482">
            <a:off x="6446548" y="-26399"/>
            <a:ext cx="2132841" cy="16838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3"/>
          <p:cNvSpPr/>
          <p:nvPr/>
        </p:nvSpPr>
        <p:spPr>
          <a:xfrm>
            <a:off x="26975" y="6466275"/>
            <a:ext cx="8887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0" y="6473915"/>
            <a:ext cx="10363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Q50 ¿Cómo evaluarías la calidad de los servicios de recreación de Comfandi Pance en comparación con otros centros recreacionales que has visitado?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292951" y="340133"/>
            <a:ext cx="109791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</a:p>
        </p:txBody>
      </p:sp>
      <p:sp>
        <p:nvSpPr>
          <p:cNvPr id="713" name="Google Shape;713;p4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3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15" name="Google Shape;715;p43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F522C28-345C-D4D9-8CB0-939AEDB8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1" y="1035035"/>
            <a:ext cx="9787613" cy="525979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A729305-A41D-D92E-7BAA-1CFC7A6F4E3A}"/>
              </a:ext>
            </a:extLst>
          </p:cNvPr>
          <p:cNvSpPr/>
          <p:nvPr/>
        </p:nvSpPr>
        <p:spPr>
          <a:xfrm>
            <a:off x="609600" y="1035035"/>
            <a:ext cx="9122979" cy="184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08867-1BC6-728D-171F-2C04A55672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697" t="-11422" r="-7834" b="-9552"/>
          <a:stretch/>
        </p:blipFill>
        <p:spPr>
          <a:xfrm>
            <a:off x="9666829" y="2491209"/>
            <a:ext cx="1481958" cy="158632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1F7B234-613C-AD2C-D97E-FE00EBE1EA95}"/>
              </a:ext>
            </a:extLst>
          </p:cNvPr>
          <p:cNvSpPr txBox="1"/>
          <p:nvPr/>
        </p:nvSpPr>
        <p:spPr>
          <a:xfrm>
            <a:off x="8610226" y="4068639"/>
            <a:ext cx="3505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El</a:t>
            </a:r>
            <a:r>
              <a:rPr lang="es-ES_tradnl" sz="2000" b="1" dirty="0"/>
              <a:t> </a:t>
            </a:r>
            <a:r>
              <a:rPr lang="es-ES_tradnl" sz="2800" b="1" dirty="0">
                <a:solidFill>
                  <a:srgbClr val="FF0000"/>
                </a:solidFill>
              </a:rPr>
              <a:t>57% </a:t>
            </a:r>
            <a:r>
              <a:rPr lang="es-ES_tradnl" sz="2000" dirty="0"/>
              <a:t>de las personas se encuentran satisfechas con los servicios de recreación ofrecidos por Comfandi Pance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6"/>
          <p:cNvSpPr txBox="1"/>
          <p:nvPr/>
        </p:nvSpPr>
        <p:spPr>
          <a:xfrm>
            <a:off x="2684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Satisfacción con los servicios</a:t>
            </a:r>
            <a:endParaRPr sz="2800" i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" name="Google Shape;734;p45">
            <a:extLst>
              <a:ext uri="{FF2B5EF4-FFF2-40B4-BE49-F238E27FC236}">
                <a16:creationId xmlns:a16="http://schemas.microsoft.com/office/drawing/2014/main" id="{891FB562-1AB9-CFF9-523C-3D6884489F51}"/>
              </a:ext>
            </a:extLst>
          </p:cNvPr>
          <p:cNvSpPr/>
          <p:nvPr/>
        </p:nvSpPr>
        <p:spPr>
          <a:xfrm>
            <a:off x="60904" y="6373850"/>
            <a:ext cx="7664199" cy="3693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735;p45">
            <a:extLst>
              <a:ext uri="{FF2B5EF4-FFF2-40B4-BE49-F238E27FC236}">
                <a16:creationId xmlns:a16="http://schemas.microsoft.com/office/drawing/2014/main" id="{D642AAC3-DCFE-180F-C2E0-701ADFD53FAB}"/>
              </a:ext>
            </a:extLst>
          </p:cNvPr>
          <p:cNvSpPr/>
          <p:nvPr/>
        </p:nvSpPr>
        <p:spPr>
          <a:xfrm>
            <a:off x="0" y="6373850"/>
            <a:ext cx="10363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Q52 ¿Te sientes valorado/a como afiliado/a cuando utilizas los servicios de Comfandi Pance?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Q53_1 ¿Por qué te sientes valorado/a o no te sientes valorado/a como afiliado/a cuando utilizas los servicios de Comfandi Pance?</a:t>
            </a:r>
            <a:endParaRPr sz="12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06C83B-D38B-55A9-D414-5734E7CB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0" y="835140"/>
            <a:ext cx="7772400" cy="54298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66F475-23E3-AF84-9232-FDC834B31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600" y="2631422"/>
            <a:ext cx="3251200" cy="3251200"/>
          </a:xfrm>
          <a:prstGeom prst="rect">
            <a:avLst/>
          </a:prstGeom>
        </p:spPr>
      </p:pic>
      <p:sp>
        <p:nvSpPr>
          <p:cNvPr id="9" name="Google Shape;394;p22">
            <a:extLst>
              <a:ext uri="{FF2B5EF4-FFF2-40B4-BE49-F238E27FC236}">
                <a16:creationId xmlns:a16="http://schemas.microsoft.com/office/drawing/2014/main" id="{341D88E0-43FE-7D63-59DA-E505251461CF}"/>
              </a:ext>
            </a:extLst>
          </p:cNvPr>
          <p:cNvSpPr txBox="1"/>
          <p:nvPr/>
        </p:nvSpPr>
        <p:spPr>
          <a:xfrm>
            <a:off x="7254956" y="2903792"/>
            <a:ext cx="18200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rgbClr val="00B050"/>
                </a:solidFill>
                <a:latin typeface="Poppins"/>
                <a:ea typeface="Poppins"/>
                <a:cs typeface="Poppins"/>
                <a:sym typeface="Poppins"/>
              </a:rPr>
              <a:t>74%</a:t>
            </a:r>
            <a:endParaRPr dirty="0">
              <a:solidFill>
                <a:srgbClr val="00B05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12727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4"/>
          <p:cNvSpPr/>
          <p:nvPr/>
        </p:nvSpPr>
        <p:spPr>
          <a:xfrm>
            <a:off x="26975" y="6466275"/>
            <a:ext cx="65232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4"/>
          <p:cNvSpPr/>
          <p:nvPr/>
        </p:nvSpPr>
        <p:spPr>
          <a:xfrm>
            <a:off x="8964" y="6473915"/>
            <a:ext cx="65232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Q51_1 ¿En una escala de 1 a 5 donde 1 es muy mala y 5 es excelente, ¿cómo calificarías tu?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4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23FD22-95EA-E4C9-292E-C7C56591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99" y="114825"/>
            <a:ext cx="11747201" cy="63128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68988F-4349-040D-8129-2673306CE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855" y="4534981"/>
            <a:ext cx="2208194" cy="22081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69096-00E7-4746-631B-5CE3DE589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418" y="4864544"/>
            <a:ext cx="1549068" cy="1549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9471550" y="4261700"/>
            <a:ext cx="2642100" cy="1959000"/>
          </a:xfrm>
          <a:prstGeom prst="roundRect">
            <a:avLst>
              <a:gd name="adj" fmla="val 12015"/>
            </a:avLst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532225" y="-725"/>
            <a:ext cx="2662150" cy="2754525"/>
          </a:xfrm>
          <a:custGeom>
            <a:avLst/>
            <a:gdLst/>
            <a:ahLst/>
            <a:cxnLst/>
            <a:rect l="l" t="t" r="r" b="b"/>
            <a:pathLst>
              <a:path w="106486" h="110181" extrusionOk="0">
                <a:moveTo>
                  <a:pt x="106486" y="5"/>
                </a:moveTo>
                <a:lnTo>
                  <a:pt x="106391" y="59832"/>
                </a:lnTo>
                <a:lnTo>
                  <a:pt x="41862" y="110181"/>
                </a:lnTo>
                <a:lnTo>
                  <a:pt x="6841" y="65452"/>
                </a:lnTo>
                <a:lnTo>
                  <a:pt x="0" y="56166"/>
                </a:lnTo>
                <a:lnTo>
                  <a:pt x="77081" y="0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l="21050" r="29501"/>
          <a:stretch/>
        </p:blipFill>
        <p:spPr>
          <a:xfrm>
            <a:off x="8221800" y="1224100"/>
            <a:ext cx="3693900" cy="4650900"/>
          </a:xfrm>
          <a:prstGeom prst="roundRect">
            <a:avLst>
              <a:gd name="adj" fmla="val 12096"/>
            </a:avLst>
          </a:prstGeom>
          <a:noFill/>
          <a:ln>
            <a:noFill/>
          </a:ln>
        </p:spPr>
      </p:pic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276075" y="324688"/>
            <a:ext cx="9809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PERFIL SOCIODEMOGRÁFICO DE LOS PARTICIPANTES</a:t>
            </a:r>
            <a:endParaRPr sz="300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236398" y="1269674"/>
            <a:ext cx="29004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CUANTOS HIJOS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50.5%	1 hijo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32.5% 	2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9.7% 	3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1.9% 	4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2.8% 	5 o más hijos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843119" y="1503842"/>
            <a:ext cx="27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¿TIENEN HIJOS?</a:t>
            </a:r>
            <a:endParaRPr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97" name="Google Shape;97;p3"/>
          <p:cNvGraphicFramePr/>
          <p:nvPr/>
        </p:nvGraphicFramePr>
        <p:xfrm>
          <a:off x="-805231" y="2067400"/>
          <a:ext cx="6022500" cy="380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8" name="Google Shape;98;p3"/>
          <p:cNvSpPr txBox="1"/>
          <p:nvPr/>
        </p:nvSpPr>
        <p:spPr>
          <a:xfrm>
            <a:off x="2242929" y="3262504"/>
            <a:ext cx="132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Sí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6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56%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054527" y="4550336"/>
            <a:ext cx="3264142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2038B2"/>
                </a:solidFill>
                <a:latin typeface="Poppins"/>
                <a:ea typeface="Poppins"/>
                <a:cs typeface="Poppins"/>
                <a:sym typeface="Poppins"/>
              </a:rPr>
              <a:t>EDAD HIJOS</a:t>
            </a:r>
            <a:endParaRPr dirty="0">
              <a:solidFill>
                <a:srgbClr val="2038B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11.9% 	Menor de 36 meses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19.2%	3 a 5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28.1% 	6 a 12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40.8%	13 a 18 años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l="25730" r="24940" b="50556"/>
          <a:stretch/>
        </p:blipFill>
        <p:spPr>
          <a:xfrm>
            <a:off x="11288925" y="406925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3;p3">
            <a:extLst>
              <a:ext uri="{FF2B5EF4-FFF2-40B4-BE49-F238E27FC236}">
                <a16:creationId xmlns:a16="http://schemas.microsoft.com/office/drawing/2014/main" id="{8B9C4095-5608-59F9-197E-EC24381D7C4F}"/>
              </a:ext>
            </a:extLst>
          </p:cNvPr>
          <p:cNvSpPr/>
          <p:nvPr/>
        </p:nvSpPr>
        <p:spPr>
          <a:xfrm flipH="1">
            <a:off x="3427777" y="2128874"/>
            <a:ext cx="1789492" cy="4993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" name="Google Shape;93;p3">
            <a:extLst>
              <a:ext uri="{FF2B5EF4-FFF2-40B4-BE49-F238E27FC236}">
                <a16:creationId xmlns:a16="http://schemas.microsoft.com/office/drawing/2014/main" id="{DE318B5F-0737-9DCE-94AD-8CA27E658AE5}"/>
              </a:ext>
            </a:extLst>
          </p:cNvPr>
          <p:cNvSpPr/>
          <p:nvPr/>
        </p:nvSpPr>
        <p:spPr>
          <a:xfrm flipH="1" flipV="1">
            <a:off x="3711575" y="4844822"/>
            <a:ext cx="1253829" cy="3757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027" y="0"/>
                </a:lnTo>
                <a:lnTo>
                  <a:pt x="21600" y="21600"/>
                </a:lnTo>
              </a:path>
            </a:pathLst>
          </a:custGeom>
          <a:noFill/>
          <a:ln w="38100" cap="flat" cmpd="sng">
            <a:solidFill>
              <a:srgbClr val="AFC2D4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71300" tIns="71300" rIns="71300" bIns="71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B3B3B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5086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6"/>
          <p:cNvSpPr/>
          <p:nvPr/>
        </p:nvSpPr>
        <p:spPr>
          <a:xfrm>
            <a:off x="26975" y="6312603"/>
            <a:ext cx="6532500" cy="430572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0" y="6335671"/>
            <a:ext cx="6705600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Q54 ¿Qué tanto disfrutan tus familiares o amigos de los servicios de recreación de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46"/>
          <p:cNvSpPr txBox="1"/>
          <p:nvPr/>
        </p:nvSpPr>
        <p:spPr>
          <a:xfrm>
            <a:off x="292951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4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58" name="Google Shape;758;p4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6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B3720B-FE5B-1B57-82D4-37D367AF9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24"/>
          <a:stretch/>
        </p:blipFill>
        <p:spPr>
          <a:xfrm>
            <a:off x="683581" y="783844"/>
            <a:ext cx="9767619" cy="54862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591ADB-341A-3356-62A0-17B540D1B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590" y="3745905"/>
            <a:ext cx="2566698" cy="2566698"/>
          </a:xfrm>
          <a:prstGeom prst="rect">
            <a:avLst/>
          </a:prstGeom>
        </p:spPr>
      </p:pic>
      <p:sp>
        <p:nvSpPr>
          <p:cNvPr id="6" name="Google Shape;88;p3">
            <a:extLst>
              <a:ext uri="{FF2B5EF4-FFF2-40B4-BE49-F238E27FC236}">
                <a16:creationId xmlns:a16="http://schemas.microsoft.com/office/drawing/2014/main" id="{DEFE25A8-96D3-9A76-24D3-ADF6F7DF9F3F}"/>
              </a:ext>
            </a:extLst>
          </p:cNvPr>
          <p:cNvSpPr/>
          <p:nvPr/>
        </p:nvSpPr>
        <p:spPr>
          <a:xfrm>
            <a:off x="8092818" y="1071667"/>
            <a:ext cx="3614470" cy="2764609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BC68F4C-B72A-3B0C-07B0-6965439DF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04342"/>
              </p:ext>
            </p:extLst>
          </p:nvPr>
        </p:nvGraphicFramePr>
        <p:xfrm>
          <a:off x="8355725" y="1564063"/>
          <a:ext cx="3152694" cy="1914121"/>
        </p:xfrm>
        <a:graphic>
          <a:graphicData uri="http://schemas.openxmlformats.org/drawingml/2006/table">
            <a:tbl>
              <a:tblPr/>
              <a:tblGrid>
                <a:gridCol w="1050898">
                  <a:extLst>
                    <a:ext uri="{9D8B030D-6E8A-4147-A177-3AD203B41FA5}">
                      <a16:colId xmlns:a16="http://schemas.microsoft.com/office/drawing/2014/main" val="2174086798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4041008405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2353583656"/>
                    </a:ext>
                  </a:extLst>
                </a:gridCol>
              </a:tblGrid>
              <a:tr h="39393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8924"/>
                  </a:ext>
                </a:extLst>
              </a:tr>
              <a:tr h="1756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26152"/>
                  </a:ext>
                </a:extLst>
              </a:tr>
              <a:tr h="17448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5050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48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8,85%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84897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334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89312"/>
                  </a:ext>
                </a:extLst>
              </a:tr>
            </a:tbl>
          </a:graphicData>
        </a:graphic>
      </p:graphicFrame>
      <p:sp>
        <p:nvSpPr>
          <p:cNvPr id="8" name="Google Shape;766;p47">
            <a:extLst>
              <a:ext uri="{FF2B5EF4-FFF2-40B4-BE49-F238E27FC236}">
                <a16:creationId xmlns:a16="http://schemas.microsoft.com/office/drawing/2014/main" id="{8AFF2115-8849-648E-8E8C-22A5F4B840DA}"/>
              </a:ext>
            </a:extLst>
          </p:cNvPr>
          <p:cNvSpPr/>
          <p:nvPr/>
        </p:nvSpPr>
        <p:spPr>
          <a:xfrm>
            <a:off x="0" y="6489539"/>
            <a:ext cx="6274676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Q55 ¿Cómo describirías el ambiente vivido de Comfandi Pance?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AADC3D0-0174-298F-41A2-877B5B45E002}"/>
              </a:ext>
            </a:extLst>
          </p:cNvPr>
          <p:cNvSpPr txBox="1"/>
          <p:nvPr/>
        </p:nvSpPr>
        <p:spPr>
          <a:xfrm>
            <a:off x="9529017" y="445587"/>
            <a:ext cx="742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latin typeface="+mj-lt"/>
              </a:rPr>
              <a:t>55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8"/>
          <p:cNvSpPr/>
          <p:nvPr/>
        </p:nvSpPr>
        <p:spPr>
          <a:xfrm>
            <a:off x="26975" y="6466275"/>
            <a:ext cx="66171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48"/>
          <p:cNvSpPr/>
          <p:nvPr/>
        </p:nvSpPr>
        <p:spPr>
          <a:xfrm>
            <a:off x="8964" y="6473915"/>
            <a:ext cx="8601600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Q57 </a:t>
            </a:r>
            <a:r>
              <a:rPr lang="es-ES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¿Cómo describirías el ambiente y las instalaciones de Comfandi Pance?</a:t>
            </a:r>
            <a:r>
              <a:rPr lang="es-CO" sz="1100" dirty="0">
                <a:solidFill>
                  <a:schemeClr val="bg1"/>
                </a:solidFill>
                <a:effectLst/>
              </a:rPr>
              <a:t> </a:t>
            </a:r>
            <a:endParaRPr sz="11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48"/>
          <p:cNvSpPr txBox="1"/>
          <p:nvPr/>
        </p:nvSpPr>
        <p:spPr>
          <a:xfrm>
            <a:off x="282850" y="317031"/>
            <a:ext cx="9372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1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sz="170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1" name="Google Shape;791;p4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793" name="Google Shape;793;p4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8;p3">
            <a:extLst>
              <a:ext uri="{FF2B5EF4-FFF2-40B4-BE49-F238E27FC236}">
                <a16:creationId xmlns:a16="http://schemas.microsoft.com/office/drawing/2014/main" id="{2163CFAD-F946-5BFF-81D3-214FBDE18420}"/>
              </a:ext>
            </a:extLst>
          </p:cNvPr>
          <p:cNvSpPr/>
          <p:nvPr/>
        </p:nvSpPr>
        <p:spPr>
          <a:xfrm>
            <a:off x="8195964" y="2592432"/>
            <a:ext cx="3614470" cy="2764609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D2B0A8D-3EAE-FC14-D07A-9C2BB8AB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718454"/>
              </p:ext>
            </p:extLst>
          </p:nvPr>
        </p:nvGraphicFramePr>
        <p:xfrm>
          <a:off x="8458871" y="3084828"/>
          <a:ext cx="3152694" cy="1914121"/>
        </p:xfrm>
        <a:graphic>
          <a:graphicData uri="http://schemas.openxmlformats.org/drawingml/2006/table">
            <a:tbl>
              <a:tblPr/>
              <a:tblGrid>
                <a:gridCol w="1050898">
                  <a:extLst>
                    <a:ext uri="{9D8B030D-6E8A-4147-A177-3AD203B41FA5}">
                      <a16:colId xmlns:a16="http://schemas.microsoft.com/office/drawing/2014/main" val="2174086798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4041008405"/>
                    </a:ext>
                  </a:extLst>
                </a:gridCol>
                <a:gridCol w="1050898">
                  <a:extLst>
                    <a:ext uri="{9D8B030D-6E8A-4147-A177-3AD203B41FA5}">
                      <a16:colId xmlns:a16="http://schemas.microsoft.com/office/drawing/2014/main" val="2353583656"/>
                    </a:ext>
                  </a:extLst>
                </a:gridCol>
              </a:tblGrid>
              <a:tr h="39393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Categoria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988924"/>
                  </a:ext>
                </a:extLst>
              </a:tr>
              <a:tr h="175606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126152"/>
                  </a:ext>
                </a:extLst>
              </a:tr>
              <a:tr h="174489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95050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489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8,85%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984897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603344"/>
                  </a:ext>
                </a:extLst>
              </a:tr>
              <a:tr h="23025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malas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489312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6DDB5862-31F3-2B0A-FEAA-990B5BEE9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9" y="925480"/>
            <a:ext cx="7772400" cy="54298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E987965-5B93-A934-3A67-057D97F77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69104" y="962928"/>
            <a:ext cx="1000588" cy="8362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4BE655-E29F-0F86-589F-0D5FB4FD7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8718" y="1500959"/>
            <a:ext cx="1235091" cy="10322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BDDCC1-35AF-A954-F3D8-C11951F72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885599" y="2463997"/>
            <a:ext cx="1000588" cy="83628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D65EA4-2478-07F4-521E-07C0B227D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85305" y="3218461"/>
            <a:ext cx="1000588" cy="83628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6B099282-F4B6-C89B-9B4B-E55FB0DC1A79}"/>
              </a:ext>
            </a:extLst>
          </p:cNvPr>
          <p:cNvSpPr/>
          <p:nvPr/>
        </p:nvSpPr>
        <p:spPr>
          <a:xfrm>
            <a:off x="282850" y="1051034"/>
            <a:ext cx="7886254" cy="576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/>
          <p:nvPr/>
        </p:nvSpPr>
        <p:spPr>
          <a:xfrm>
            <a:off x="121812" y="6378925"/>
            <a:ext cx="10399043" cy="390272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9"/>
          <p:cNvSpPr/>
          <p:nvPr/>
        </p:nvSpPr>
        <p:spPr>
          <a:xfrm>
            <a:off x="60906" y="6359198"/>
            <a:ext cx="1187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Q58_1 Basado en tu </a:t>
            </a: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experiencia</a:t>
            </a:r>
            <a:r>
              <a:rPr lang="es-CO" sz="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¿Qué tan probable es que recomiende Comfandi Pance a familiares o amigos? en una escala de 0 a 10 donde 0 es nada probable y 10 es extremadamente probable</a:t>
            </a:r>
            <a:endParaRPr sz="11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1" name="Google Shape;801;p49"/>
          <p:cNvSpPr txBox="1"/>
          <p:nvPr/>
        </p:nvSpPr>
        <p:spPr>
          <a:xfrm>
            <a:off x="305878" y="340133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11" name="Google Shape;811;p4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813" name="Google Shape;813;p4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88;p3">
            <a:extLst>
              <a:ext uri="{FF2B5EF4-FFF2-40B4-BE49-F238E27FC236}">
                <a16:creationId xmlns:a16="http://schemas.microsoft.com/office/drawing/2014/main" id="{3CEC5A76-60DD-2BC2-A446-F71D7DCEFB72}"/>
              </a:ext>
            </a:extLst>
          </p:cNvPr>
          <p:cNvSpPr/>
          <p:nvPr/>
        </p:nvSpPr>
        <p:spPr>
          <a:xfrm>
            <a:off x="7220458" y="1551500"/>
            <a:ext cx="4456533" cy="3714987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0A563830-FBE9-9A3F-C64C-BBC675B41626}"/>
              </a:ext>
            </a:extLst>
          </p:cNvPr>
          <p:cNvSpPr/>
          <p:nvPr/>
        </p:nvSpPr>
        <p:spPr>
          <a:xfrm>
            <a:off x="7610826" y="3207277"/>
            <a:ext cx="1966523" cy="572320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A40026"/>
                </a:solidFill>
              </a:rPr>
              <a:t>Detractores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008EA0A7-C381-0E0F-983D-B47F1EE4434D}"/>
              </a:ext>
            </a:extLst>
          </p:cNvPr>
          <p:cNvSpPr/>
          <p:nvPr/>
        </p:nvSpPr>
        <p:spPr>
          <a:xfrm>
            <a:off x="7610826" y="3963171"/>
            <a:ext cx="1966523" cy="572320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016736"/>
                </a:solidFill>
              </a:rPr>
              <a:t>Promotores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A9D63F2-3831-52B1-D6E9-B1013FDD2110}"/>
              </a:ext>
            </a:extLst>
          </p:cNvPr>
          <p:cNvSpPr/>
          <p:nvPr/>
        </p:nvSpPr>
        <p:spPr>
          <a:xfrm>
            <a:off x="10177564" y="3159047"/>
            <a:ext cx="1111989" cy="664293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A40026"/>
                </a:solidFill>
              </a:rPr>
              <a:t>10.4%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BB76CF7-2D24-94F7-B083-0EC60CFAEAD4}"/>
              </a:ext>
            </a:extLst>
          </p:cNvPr>
          <p:cNvSpPr/>
          <p:nvPr/>
        </p:nvSpPr>
        <p:spPr>
          <a:xfrm>
            <a:off x="10209095" y="3923520"/>
            <a:ext cx="1111989" cy="664293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016736"/>
                </a:solidFill>
              </a:rPr>
              <a:t>46.6%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860BB767-FCE8-868A-9D0E-D1C049A397C3}"/>
              </a:ext>
            </a:extLst>
          </p:cNvPr>
          <p:cNvSpPr/>
          <p:nvPr/>
        </p:nvSpPr>
        <p:spPr>
          <a:xfrm>
            <a:off x="8418377" y="2306099"/>
            <a:ext cx="2239112" cy="664293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>
                <a:solidFill>
                  <a:srgbClr val="1F37B2"/>
                </a:solidFill>
              </a:rPr>
              <a:t>NPS: 36.2%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5AEA07D-4EAF-9C1B-CF8F-219E78B0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618" y="1084851"/>
            <a:ext cx="980503" cy="980503"/>
          </a:xfrm>
          <a:prstGeom prst="rect">
            <a:avLst/>
          </a:prstGeom>
        </p:spPr>
      </p:pic>
      <p:sp>
        <p:nvSpPr>
          <p:cNvPr id="16" name="Google Shape;819;p50">
            <a:extLst>
              <a:ext uri="{FF2B5EF4-FFF2-40B4-BE49-F238E27FC236}">
                <a16:creationId xmlns:a16="http://schemas.microsoft.com/office/drawing/2014/main" id="{7814D9DB-8F82-7F0E-1D4A-0647A375A871}"/>
              </a:ext>
            </a:extLst>
          </p:cNvPr>
          <p:cNvSpPr/>
          <p:nvPr/>
        </p:nvSpPr>
        <p:spPr>
          <a:xfrm>
            <a:off x="60906" y="6553794"/>
            <a:ext cx="11427235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dirty="0">
                <a:solidFill>
                  <a:schemeClr val="lt1"/>
                </a:solidFill>
                <a:latin typeface="+mn-lt"/>
                <a:ea typeface="Calibri"/>
                <a:cs typeface="Calibri"/>
                <a:sym typeface="Calibri"/>
              </a:rPr>
              <a:t>Q59 ¿</a:t>
            </a:r>
            <a:r>
              <a:rPr lang="es-ES" sz="800" dirty="0">
                <a:solidFill>
                  <a:schemeClr val="bg1"/>
                </a:solidFill>
                <a:effectLst/>
                <a:latin typeface="+mn-lt"/>
                <a:ea typeface="Arial" panose="020B0604020202020204" pitchFamily="34" charset="0"/>
              </a:rPr>
              <a:t>Por qué sí o por qué no recomendarías Comfandi Pance a otros afiliados?</a:t>
            </a:r>
            <a:r>
              <a:rPr lang="es-CO" sz="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endParaRPr sz="800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BE6E0D66-3F3E-2A87-29AA-D962420AA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758650"/>
              </p:ext>
            </p:extLst>
          </p:nvPr>
        </p:nvGraphicFramePr>
        <p:xfrm>
          <a:off x="305878" y="1755890"/>
          <a:ext cx="6778126" cy="2902774"/>
        </p:xfrm>
        <a:graphic>
          <a:graphicData uri="http://schemas.openxmlformats.org/drawingml/2006/table">
            <a:tbl>
              <a:tblPr/>
              <a:tblGrid>
                <a:gridCol w="3995381">
                  <a:extLst>
                    <a:ext uri="{9D8B030D-6E8A-4147-A177-3AD203B41FA5}">
                      <a16:colId xmlns:a16="http://schemas.microsoft.com/office/drawing/2014/main" val="1047522446"/>
                    </a:ext>
                  </a:extLst>
                </a:gridCol>
                <a:gridCol w="1362238">
                  <a:extLst>
                    <a:ext uri="{9D8B030D-6E8A-4147-A177-3AD203B41FA5}">
                      <a16:colId xmlns:a16="http://schemas.microsoft.com/office/drawing/2014/main" val="1970468040"/>
                    </a:ext>
                  </a:extLst>
                </a:gridCol>
                <a:gridCol w="1420507">
                  <a:extLst>
                    <a:ext uri="{9D8B030D-6E8A-4147-A177-3AD203B41FA5}">
                      <a16:colId xmlns:a16="http://schemas.microsoft.com/office/drawing/2014/main" val="3306872536"/>
                    </a:ext>
                  </a:extLst>
                </a:gridCol>
              </a:tblGrid>
              <a:tr h="297709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Frecuencia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967461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la calidad del servicio es 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44,01%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050564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hay una gran variedad de actividades recreativas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36,98%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18212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las instalaciones están bien mantenidas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36,98%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545289"/>
                  </a:ext>
                </a:extLst>
              </a:tr>
              <a:tr h="52149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Sí, porque el personal es amable y servicial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016736"/>
                          </a:solidFill>
                          <a:effectLst/>
                          <a:latin typeface="Helvetica Neue" panose="02000503000000020004" pitchFamily="2" charset="0"/>
                        </a:rPr>
                        <a:t>34,64%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012636"/>
                  </a:ext>
                </a:extLst>
              </a:tr>
              <a:tr h="26574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No, porque los precios son elevados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9,90%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031364"/>
                  </a:ext>
                </a:extLst>
              </a:tr>
              <a:tr h="175425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sng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No, porque no dejan entrar alimentación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Helvetica Neue" panose="02000503000000020004" pitchFamily="2" charset="0"/>
                        </a:rPr>
                        <a:t>7,29%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89757"/>
                  </a:ext>
                </a:extLst>
              </a:tr>
            </a:tbl>
          </a:graphicData>
        </a:graphic>
      </p:graphicFrame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0918B8-4E82-47B2-B402-71A81CC549B4}"/>
              </a:ext>
            </a:extLst>
          </p:cNvPr>
          <p:cNvCxnSpPr>
            <a:cxnSpLocks/>
          </p:cNvCxnSpPr>
          <p:nvPr/>
        </p:nvCxnSpPr>
        <p:spPr>
          <a:xfrm>
            <a:off x="305878" y="4876800"/>
            <a:ext cx="664167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EE9A675-4738-C934-827F-F8FFB530BD63}"/>
              </a:ext>
            </a:extLst>
          </p:cNvPr>
          <p:cNvSpPr txBox="1"/>
          <p:nvPr/>
        </p:nvSpPr>
        <p:spPr>
          <a:xfrm>
            <a:off x="908709" y="5479117"/>
            <a:ext cx="1031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Solo el </a:t>
            </a:r>
            <a:r>
              <a:rPr lang="es-ES_tradnl" sz="2400" b="1" dirty="0">
                <a:solidFill>
                  <a:srgbClr val="FF0000"/>
                </a:solidFill>
              </a:rPr>
              <a:t>18% </a:t>
            </a:r>
            <a:r>
              <a:rPr lang="es-ES_tradnl" sz="2000" dirty="0"/>
              <a:t>de las personas resalta que en su última visita algo no le gusto, lo que indica un alto índice de satisfacción 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62CE5D7-D9A6-0FE3-12AF-8FD73A89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87683">
            <a:off x="-349598" y="4568711"/>
            <a:ext cx="1310952" cy="14140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4"/>
          <p:cNvSpPr/>
          <p:nvPr/>
        </p:nvSpPr>
        <p:spPr>
          <a:xfrm>
            <a:off x="26975" y="6466275"/>
            <a:ext cx="6548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4"/>
          <p:cNvSpPr/>
          <p:nvPr/>
        </p:nvSpPr>
        <p:spPr>
          <a:xfrm>
            <a:off x="26964" y="6473915"/>
            <a:ext cx="11878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Q64 ¿Qué aspectos de las instalaciones de Comfandi Pance crees que necesitan mejoras?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8" name="Google Shape;878;p54"/>
          <p:cNvSpPr txBox="1"/>
          <p:nvPr/>
        </p:nvSpPr>
        <p:spPr>
          <a:xfrm>
            <a:off x="292951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82" name="Google Shape;882;p5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5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884" name="Google Shape;884;p54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C478CF-7384-4F86-1678-AB5E5ECA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36" y="871270"/>
            <a:ext cx="7772400" cy="54298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6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5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56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56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56"/>
          <p:cNvSpPr txBox="1"/>
          <p:nvPr/>
        </p:nvSpPr>
        <p:spPr>
          <a:xfrm>
            <a:off x="5758475" y="4660841"/>
            <a:ext cx="5911800" cy="14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COMUNICACIÓN Y PUBLICIDAD</a:t>
            </a:r>
            <a:endParaRPr sz="44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/>
          <p:nvPr/>
        </p:nvSpPr>
        <p:spPr>
          <a:xfrm>
            <a:off x="26974" y="6100386"/>
            <a:ext cx="8150073" cy="63513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57"/>
          <p:cNvSpPr/>
          <p:nvPr/>
        </p:nvSpPr>
        <p:spPr>
          <a:xfrm>
            <a:off x="0" y="6093973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Q67 ¿Has visto alguna publicidad o comunicación sobre el centro recreacional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57"/>
          <p:cNvSpPr txBox="1"/>
          <p:nvPr/>
        </p:nvSpPr>
        <p:spPr>
          <a:xfrm>
            <a:off x="249525" y="419919"/>
            <a:ext cx="9372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PUBLICIDAD DE COMFANDI PANCE</a:t>
            </a:r>
            <a:endParaRPr dirty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23" name="Google Shape;923;p57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57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25" name="Google Shape;925;p57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CBA048-FA36-4662-76B2-F7AEA5C230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8" t="20496" r="21907" b="18532"/>
          <a:stretch/>
        </p:blipFill>
        <p:spPr>
          <a:xfrm>
            <a:off x="165008" y="1226346"/>
            <a:ext cx="5313204" cy="40078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8FC122-51BE-2A4C-BF9E-EAAFDC27D1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294" t="46801" r="6896" b="48465"/>
          <a:stretch/>
        </p:blipFill>
        <p:spPr>
          <a:xfrm>
            <a:off x="2821610" y="5170037"/>
            <a:ext cx="1029919" cy="48456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8AD99C-6E72-AB92-9DA0-EC07046E70F0}"/>
              </a:ext>
            </a:extLst>
          </p:cNvPr>
          <p:cNvSpPr txBox="1"/>
          <p:nvPr/>
        </p:nvSpPr>
        <p:spPr>
          <a:xfrm>
            <a:off x="8874587" y="450318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4.2%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9392405-9514-40BD-4002-C3A21F3B0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981" y="4229180"/>
            <a:ext cx="1068176" cy="106817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5A76CCB-1107-4B9C-6CDD-AA8362EDBA29}"/>
              </a:ext>
            </a:extLst>
          </p:cNvPr>
          <p:cNvSpPr txBox="1"/>
          <p:nvPr/>
        </p:nvSpPr>
        <p:spPr>
          <a:xfrm>
            <a:off x="7623677" y="3758881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9.6%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CE5C1B-78F2-D9D3-A252-CFA8B04D3D3A}"/>
              </a:ext>
            </a:extLst>
          </p:cNvPr>
          <p:cNvSpPr txBox="1"/>
          <p:nvPr/>
        </p:nvSpPr>
        <p:spPr>
          <a:xfrm>
            <a:off x="10160096" y="52973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3.9%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C585D9C-E356-241D-E37B-9A1A65752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575" y="5631654"/>
            <a:ext cx="1068174" cy="10681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17825C8-0AD2-7195-6C21-8E6BE15F2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587" y="4964848"/>
            <a:ext cx="1068174" cy="10681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131DB6DE-05C1-EDCD-133F-F3DDAF65A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963" y="2725553"/>
            <a:ext cx="1068174" cy="106817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6B7C48A-DAE3-3874-DA60-566237B4F099}"/>
              </a:ext>
            </a:extLst>
          </p:cNvPr>
          <p:cNvSpPr txBox="1"/>
          <p:nvPr/>
        </p:nvSpPr>
        <p:spPr>
          <a:xfrm>
            <a:off x="6569414" y="3038334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9.9%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E5946E20-94D0-66B8-2F53-FA62D7D62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0075" y="3488203"/>
            <a:ext cx="1068174" cy="106817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A9D99E5-FF78-8EDA-C8E5-2A82BB9BA038}"/>
              </a:ext>
            </a:extLst>
          </p:cNvPr>
          <p:cNvSpPr txBox="1"/>
          <p:nvPr/>
        </p:nvSpPr>
        <p:spPr>
          <a:xfrm>
            <a:off x="5206512" y="2273170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15.10%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804460A-391A-2246-E01C-23CF5525103D}"/>
              </a:ext>
            </a:extLst>
          </p:cNvPr>
          <p:cNvSpPr txBox="1"/>
          <p:nvPr/>
        </p:nvSpPr>
        <p:spPr>
          <a:xfrm>
            <a:off x="0" y="627213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Q68_1 ¿Dónde la viste?</a:t>
            </a:r>
          </a:p>
        </p:txBody>
      </p:sp>
      <p:sp>
        <p:nvSpPr>
          <p:cNvPr id="28" name="Google Shape;88;p3">
            <a:extLst>
              <a:ext uri="{FF2B5EF4-FFF2-40B4-BE49-F238E27FC236}">
                <a16:creationId xmlns:a16="http://schemas.microsoft.com/office/drawing/2014/main" id="{7D44DA47-AD6B-1C4B-9AC8-6A30DCAFA2F8}"/>
              </a:ext>
            </a:extLst>
          </p:cNvPr>
          <p:cNvSpPr/>
          <p:nvPr/>
        </p:nvSpPr>
        <p:spPr>
          <a:xfrm>
            <a:off x="7972496" y="1070059"/>
            <a:ext cx="3378676" cy="2164673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9FCC8D24-41BF-1F31-CD91-A47D84C9E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7067" y="75611"/>
            <a:ext cx="1234934" cy="1234934"/>
          </a:xfrm>
          <a:prstGeom prst="rect">
            <a:avLst/>
          </a:prstGeom>
        </p:spPr>
      </p:pic>
      <p:sp>
        <p:nvSpPr>
          <p:cNvPr id="31" name="Google Shape;947;p59">
            <a:extLst>
              <a:ext uri="{FF2B5EF4-FFF2-40B4-BE49-F238E27FC236}">
                <a16:creationId xmlns:a16="http://schemas.microsoft.com/office/drawing/2014/main" id="{674CDAAD-940A-9489-A11E-A1BF866AC92A}"/>
              </a:ext>
            </a:extLst>
          </p:cNvPr>
          <p:cNvSpPr/>
          <p:nvPr/>
        </p:nvSpPr>
        <p:spPr>
          <a:xfrm>
            <a:off x="0" y="6451694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Q69 ¿Qué opinas de la comunicación y publicidad de Comfandi Pance en general?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2515E223-727C-E166-28F9-5BD1B2EB53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035" t="51504" r="6290" b="43839"/>
          <a:stretch/>
        </p:blipFill>
        <p:spPr>
          <a:xfrm>
            <a:off x="2144372" y="5297356"/>
            <a:ext cx="1028847" cy="484561"/>
          </a:xfrm>
          <a:prstGeom prst="rect">
            <a:avLst/>
          </a:prstGeom>
        </p:spPr>
      </p:pic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1F416D86-3324-796B-2DB1-FFBC28AA6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61251"/>
              </p:ext>
            </p:extLst>
          </p:nvPr>
        </p:nvGraphicFramePr>
        <p:xfrm>
          <a:off x="8452829" y="1552314"/>
          <a:ext cx="2617078" cy="1441475"/>
        </p:xfrm>
        <a:graphic>
          <a:graphicData uri="http://schemas.openxmlformats.org/drawingml/2006/table">
            <a:tbl>
              <a:tblPr/>
              <a:tblGrid>
                <a:gridCol w="1308539">
                  <a:extLst>
                    <a:ext uri="{9D8B030D-6E8A-4147-A177-3AD203B41FA5}">
                      <a16:colId xmlns:a16="http://schemas.microsoft.com/office/drawing/2014/main" val="1608436603"/>
                    </a:ext>
                  </a:extLst>
                </a:gridCol>
                <a:gridCol w="1308539">
                  <a:extLst>
                    <a:ext uri="{9D8B030D-6E8A-4147-A177-3AD203B41FA5}">
                      <a16:colId xmlns:a16="http://schemas.microsoft.com/office/drawing/2014/main" val="3244188531"/>
                    </a:ext>
                  </a:extLst>
                </a:gridCol>
              </a:tblGrid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227551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Excelente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36,67%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20324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Muy buena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368279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Buena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30,83%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156406"/>
                  </a:ext>
                </a:extLst>
              </a:tr>
              <a:tr h="2882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Regular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520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0"/>
          <p:cNvSpPr/>
          <p:nvPr/>
        </p:nvSpPr>
        <p:spPr>
          <a:xfrm>
            <a:off x="26974" y="6378378"/>
            <a:ext cx="7902920" cy="361491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0"/>
          <p:cNvSpPr/>
          <p:nvPr/>
        </p:nvSpPr>
        <p:spPr>
          <a:xfrm>
            <a:off x="0" y="6378378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Q70_1 ¿Qué aspectos de la publicidad de Comfandi Pance no te gustaron?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0" name="Google Shape;970;p60"/>
          <p:cNvSpPr txBox="1"/>
          <p:nvPr/>
        </p:nvSpPr>
        <p:spPr>
          <a:xfrm>
            <a:off x="311725" y="118131"/>
            <a:ext cx="93726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PUBLICIDAD DE COMFANDI PANCE</a:t>
            </a:r>
            <a:endParaRPr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s-CO" sz="2800" i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Concepto sobre la publicidad</a:t>
            </a:r>
            <a:endParaRPr sz="2800" i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71" name="Google Shape;971;p60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0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973" name="Google Shape;973;p60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F827E5F-687D-BCD1-211B-E009A8E9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94" y="1037846"/>
            <a:ext cx="7772400" cy="5265613"/>
          </a:xfrm>
          <a:prstGeom prst="rect">
            <a:avLst/>
          </a:prstGeom>
        </p:spPr>
      </p:pic>
      <p:sp>
        <p:nvSpPr>
          <p:cNvPr id="4" name="Google Shape;88;p3">
            <a:extLst>
              <a:ext uri="{FF2B5EF4-FFF2-40B4-BE49-F238E27FC236}">
                <a16:creationId xmlns:a16="http://schemas.microsoft.com/office/drawing/2014/main" id="{F95E37B8-C272-B0E2-F11C-C92F109FB880}"/>
              </a:ext>
            </a:extLst>
          </p:cNvPr>
          <p:cNvSpPr/>
          <p:nvPr/>
        </p:nvSpPr>
        <p:spPr>
          <a:xfrm>
            <a:off x="6486060" y="2753259"/>
            <a:ext cx="5412989" cy="2986227"/>
          </a:xfrm>
          <a:prstGeom prst="roundRect">
            <a:avLst>
              <a:gd name="adj" fmla="val 12015"/>
            </a:avLst>
          </a:prstGeom>
          <a:solidFill>
            <a:srgbClr val="DBE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79;p61">
            <a:extLst>
              <a:ext uri="{FF2B5EF4-FFF2-40B4-BE49-F238E27FC236}">
                <a16:creationId xmlns:a16="http://schemas.microsoft.com/office/drawing/2014/main" id="{BE1AE84C-B5A6-8A8A-3445-BF7382E9C9DB}"/>
              </a:ext>
            </a:extLst>
          </p:cNvPr>
          <p:cNvSpPr/>
          <p:nvPr/>
        </p:nvSpPr>
        <p:spPr>
          <a:xfrm>
            <a:off x="0" y="6528215"/>
            <a:ext cx="860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Q71_1 ¿Qué tipo de mensajes o información crees que podría atraer a más potenciales compradores a Comfandi Pance?</a:t>
            </a:r>
            <a:endParaRPr sz="13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ADF94711-7AAF-714A-84E2-41F8A8B4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84795"/>
              </p:ext>
            </p:extLst>
          </p:nvPr>
        </p:nvGraphicFramePr>
        <p:xfrm>
          <a:off x="6653636" y="3106361"/>
          <a:ext cx="5077835" cy="2280021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821372132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3709309236"/>
                    </a:ext>
                  </a:extLst>
                </a:gridCol>
                <a:gridCol w="1052373">
                  <a:extLst>
                    <a:ext uri="{9D8B030D-6E8A-4147-A177-3AD203B41FA5}">
                      <a16:colId xmlns:a16="http://schemas.microsoft.com/office/drawing/2014/main" val="432073035"/>
                    </a:ext>
                  </a:extLst>
                </a:gridCol>
              </a:tblGrid>
              <a:tr h="544566"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Categoría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Frecuencia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Porcentaje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707537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Promociones y descuentos exclusivos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45,31%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70402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Información detallada sobre las actividades y servicios ofrecidos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38,28%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21860"/>
                  </a:ext>
                </a:extLst>
              </a:tr>
              <a:tr h="485091">
                <a:tc>
                  <a:txBody>
                    <a:bodyPr/>
                    <a:lstStyle/>
                    <a:p>
                      <a:pPr lvl="1"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Programas y actividades especiales para diferentes edades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1" algn="ctr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19,79%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57511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C2BAB883-D0D7-7951-1194-76C352791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37714" y="1353746"/>
            <a:ext cx="1927772" cy="19277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2" descr="Centro Recreativo Comfandi El Lago | Comfandi">
            <a:extLst>
              <a:ext uri="{FF2B5EF4-FFF2-40B4-BE49-F238E27FC236}">
                <a16:creationId xmlns:a16="http://schemas.microsoft.com/office/drawing/2014/main" id="{722A95F2-B3DD-362C-6999-31215B03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17E7A9A-2CB0-5159-1E94-5B72175F32A3}"/>
              </a:ext>
            </a:extLst>
          </p:cNvPr>
          <p:cNvSpPr txBox="1">
            <a:spLocks/>
          </p:cNvSpPr>
          <p:nvPr/>
        </p:nvSpPr>
        <p:spPr>
          <a:xfrm>
            <a:off x="356300" y="336332"/>
            <a:ext cx="2008528" cy="2049516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_tradnl" sz="2400" b="1" dirty="0">
                <a:solidFill>
                  <a:srgbClr val="262626"/>
                </a:solidFill>
              </a:rPr>
              <a:t>Gracias</a:t>
            </a:r>
            <a:r>
              <a:rPr lang="es-ES_tradnl" sz="2800" dirty="0">
                <a:solidFill>
                  <a:srgbClr val="26262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-9650" y="6112800"/>
            <a:ext cx="10215900" cy="7200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title"/>
          </p:nvPr>
        </p:nvSpPr>
        <p:spPr>
          <a:xfrm>
            <a:off x="308430" y="309214"/>
            <a:ext cx="9739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MEDIOS DE COMUNICACIÓN</a:t>
            </a:r>
            <a:endParaRPr sz="3000" b="0">
              <a:solidFill>
                <a:srgbClr val="2038B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200" y="28688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200" y="3749014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1200" y="4691014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t="12648" b="12342"/>
          <a:stretch/>
        </p:blipFill>
        <p:spPr>
          <a:xfrm>
            <a:off x="5066015" y="5404414"/>
            <a:ext cx="479935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5791200" y="2004804"/>
            <a:ext cx="9171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78%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75%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70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50%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46%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91200" y="1816414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1200" y="1905000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40724" y="6181625"/>
            <a:ext cx="1016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Q10 De los siguientes medios de comunicación ¿Cuál utiliza con mayor frecuencia?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Q11 ¿En cuál/es redes sociales tiene cuenta activa?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Q12 ¿En qué buscadores, páginas web o redes sociales buscas información, opiniones de viajes y/o para hacer compras de planes turísticos?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1200" y="4710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71200" y="54168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1200" y="394800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1200" y="303360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1828800" y="2148529"/>
            <a:ext cx="917100" cy="3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77%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18%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2%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1%</a:t>
            </a:r>
            <a:endParaRPr sz="2400" b="1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30225" y="1066800"/>
            <a:ext cx="354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Medios de comunicación de mayor uso: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4114800" y="1259369"/>
            <a:ext cx="33528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Redes sociales activas: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30086" y="1816421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664502" y="5274588"/>
            <a:ext cx="630995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711" y="2864766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15">
            <a:alphaModFix/>
          </a:blip>
          <a:srcRect t="12648" b="12342"/>
          <a:stretch/>
        </p:blipFill>
        <p:spPr>
          <a:xfrm>
            <a:off x="8620086" y="4520295"/>
            <a:ext cx="719905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086" y="3673729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/>
        </p:nvSpPr>
        <p:spPr>
          <a:xfrm>
            <a:off x="7783961" y="1074611"/>
            <a:ext cx="3925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0" tIns="45650" rIns="91250" bIns="456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¿Dónde busca información sobre recreación y turismo: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9448799" y="1975835"/>
            <a:ext cx="1348199" cy="383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86.5%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C0C0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41%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37</a:t>
            </a: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31%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dirty="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19%</a:t>
            </a:r>
            <a:endParaRPr sz="2400" b="1" dirty="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0336450" y="6222725"/>
            <a:ext cx="1577700" cy="392400"/>
          </a:xfrm>
          <a:prstGeom prst="roundRect">
            <a:avLst>
              <a:gd name="adj" fmla="val 50000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0451200" y="6265025"/>
            <a:ext cx="1348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BASE = 384</a:t>
            </a:r>
            <a:endParaRPr sz="16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16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-75" y="0"/>
            <a:ext cx="12192000" cy="6858000"/>
          </a:xfrm>
          <a:prstGeom prst="rect">
            <a:avLst/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729912" y="4193107"/>
            <a:ext cx="6732270" cy="1976120"/>
          </a:xfrm>
          <a:custGeom>
            <a:avLst/>
            <a:gdLst/>
            <a:ahLst/>
            <a:cxnLst/>
            <a:rect l="l" t="t" r="r" b="b"/>
            <a:pathLst>
              <a:path w="6732270" h="1976120" extrusionOk="0">
                <a:moveTo>
                  <a:pt x="6732187" y="0"/>
                </a:moveTo>
                <a:lnTo>
                  <a:pt x="0" y="0"/>
                </a:lnTo>
                <a:lnTo>
                  <a:pt x="0" y="1975634"/>
                </a:lnTo>
                <a:lnTo>
                  <a:pt x="6732187" y="1975634"/>
                </a:lnTo>
                <a:lnTo>
                  <a:pt x="6732187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4888200" y="4614650"/>
            <a:ext cx="67323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75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7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CONOCIMIENTO DEL USUARIO</a:t>
            </a:r>
            <a:endParaRPr sz="4700">
              <a:solidFill>
                <a:schemeClr val="lt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070175" y="4018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50" y="4607150"/>
            <a:ext cx="148500" cy="15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-9650" y="6466275"/>
            <a:ext cx="44307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397474" y="93825"/>
            <a:ext cx="4888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30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3000" b="0">
                <a:solidFill>
                  <a:srgbClr val="0C0C0C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OF MIND</a:t>
            </a:r>
            <a:endParaRPr sz="3000" b="0">
              <a:solidFill>
                <a:srgbClr val="0C0C0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8965" y="6466275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Q13 ¿Qué centros recreacionales conoce o ha oído nombrar?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4">
            <a:alphaModFix/>
          </a:blip>
          <a:srcRect l="28097" r="14431"/>
          <a:stretch/>
        </p:blipFill>
        <p:spPr>
          <a:xfrm>
            <a:off x="388275" y="1806475"/>
            <a:ext cx="4093200" cy="3436800"/>
          </a:xfrm>
          <a:prstGeom prst="roundRect">
            <a:avLst>
              <a:gd name="adj" fmla="val 11133"/>
            </a:avLst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CD3C1BA-8097-A110-4771-FF2C151CD0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05" t="10802" r="15236" b="12030"/>
          <a:stretch/>
        </p:blipFill>
        <p:spPr>
          <a:xfrm>
            <a:off x="5752322" y="1493485"/>
            <a:ext cx="5921276" cy="5360890"/>
          </a:xfrm>
          <a:prstGeom prst="rect">
            <a:avLst/>
          </a:prstGeom>
        </p:spPr>
      </p:pic>
      <p:graphicFrame>
        <p:nvGraphicFramePr>
          <p:cNvPr id="4" name="Google Shape;158;p6">
            <a:extLst>
              <a:ext uri="{FF2B5EF4-FFF2-40B4-BE49-F238E27FC236}">
                <a16:creationId xmlns:a16="http://schemas.microsoft.com/office/drawing/2014/main" id="{B0A92EE6-1809-733A-341B-CD21312828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686002"/>
              </p:ext>
            </p:extLst>
          </p:nvPr>
        </p:nvGraphicFramePr>
        <p:xfrm>
          <a:off x="6270438" y="93825"/>
          <a:ext cx="3625362" cy="1594485"/>
        </p:xfrm>
        <a:graphic>
          <a:graphicData uri="http://schemas.openxmlformats.org/drawingml/2006/table">
            <a:tbl>
              <a:tblPr>
                <a:noFill/>
                <a:tableStyleId>{ADE44CD1-2C6F-401A-890E-308CC8BF9A12}</a:tableStyleId>
              </a:tblPr>
              <a:tblGrid>
                <a:gridCol w="3049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6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recreativo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i="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</a:t>
                      </a:r>
                      <a:endParaRPr sz="1100" b="0" i="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Acuaparque de la Caña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Ninguno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Centro Recreacional Yanaconas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 Pance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Tardes caleñas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6%</a:t>
                      </a:r>
                      <a:endParaRPr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Parque del Café</a:t>
                      </a:r>
                      <a:endParaRPr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276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Comfandi Lago Calima</a:t>
                      </a:r>
                      <a:endParaRPr dirty="0"/>
                    </a:p>
                  </a:txBody>
                  <a:tcPr marL="9525" marR="9525" marT="9525" marB="0" anchor="b">
                    <a:lnR w="12700" cap="flat" cmpd="sng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4%</a:t>
                      </a:r>
                      <a:endParaRPr dirty="0"/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BFBFBF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>
            <a:off x="-9650" y="6466275"/>
            <a:ext cx="58350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>
            <a:spLocks noGrp="1"/>
          </p:cNvSpPr>
          <p:nvPr>
            <p:ph type="title"/>
          </p:nvPr>
        </p:nvSpPr>
        <p:spPr>
          <a:xfrm>
            <a:off x="246196" y="124581"/>
            <a:ext cx="6975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br>
              <a:rPr lang="es-CO" sz="2800" b="0">
                <a:solidFill>
                  <a:srgbClr val="2674BB"/>
                </a:solidFill>
                <a:latin typeface="Poppins Black"/>
                <a:ea typeface="Poppins Black"/>
                <a:cs typeface="Poppins Black"/>
                <a:sym typeface="Poppins Black"/>
              </a:rPr>
            </a:br>
            <a:r>
              <a:rPr lang="es-CO" sz="2800" b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Conocimiento ayudado</a:t>
            </a:r>
            <a:endParaRPr sz="2800" b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8965" y="6473925"/>
            <a:ext cx="6096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Q14 ¿De los siguientes centros recreacionales cuales conoce o ha oído nombrar?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14B608-F888-3464-6C74-798D68FF7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70" y="1245156"/>
            <a:ext cx="10942459" cy="50963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/>
          <p:nvPr/>
        </p:nvSpPr>
        <p:spPr>
          <a:xfrm>
            <a:off x="-9650" y="6466275"/>
            <a:ext cx="6333300" cy="276900"/>
          </a:xfrm>
          <a:prstGeom prst="roundRect">
            <a:avLst>
              <a:gd name="adj" fmla="val 16667"/>
            </a:avLst>
          </a:prstGeom>
          <a:solidFill>
            <a:srgbClr val="2038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8976" y="6473925"/>
            <a:ext cx="6767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Q15 ¿De los siguientes centros recreacionales cuales ha visitado en los últimos 3 meses?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200675" y="340133"/>
            <a:ext cx="697560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0" dirty="0">
                <a:solidFill>
                  <a:srgbClr val="2038B2"/>
                </a:solidFill>
                <a:latin typeface="Poppins Black"/>
                <a:ea typeface="Poppins Black"/>
                <a:cs typeface="Poppins Black"/>
                <a:sym typeface="Poppins Black"/>
              </a:rPr>
              <a:t>CENTROS RECREATIVOS</a:t>
            </a:r>
            <a:endParaRPr sz="2800" b="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0" y="161050"/>
            <a:ext cx="121812" cy="801878"/>
          </a:xfrm>
          <a:custGeom>
            <a:avLst/>
            <a:gdLst/>
            <a:ahLst/>
            <a:cxnLst/>
            <a:rect l="l" t="t" r="r" b="b"/>
            <a:pathLst>
              <a:path w="12181205" h="2915920" extrusionOk="0">
                <a:moveTo>
                  <a:pt x="0" y="2915566"/>
                </a:moveTo>
                <a:lnTo>
                  <a:pt x="0" y="0"/>
                </a:lnTo>
                <a:lnTo>
                  <a:pt x="12181003" y="0"/>
                </a:lnTo>
                <a:lnTo>
                  <a:pt x="12181003" y="2915566"/>
                </a:lnTo>
                <a:lnTo>
                  <a:pt x="0" y="2915566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0105575" y="3625"/>
            <a:ext cx="2086425" cy="1623800"/>
          </a:xfrm>
          <a:custGeom>
            <a:avLst/>
            <a:gdLst/>
            <a:ahLst/>
            <a:cxnLst/>
            <a:rect l="l" t="t" r="r" b="b"/>
            <a:pathLst>
              <a:path w="83457" h="64952" extrusionOk="0">
                <a:moveTo>
                  <a:pt x="83457" y="0"/>
                </a:moveTo>
                <a:lnTo>
                  <a:pt x="0" y="0"/>
                </a:lnTo>
                <a:lnTo>
                  <a:pt x="83457" y="64952"/>
                </a:lnTo>
                <a:close/>
              </a:path>
            </a:pathLst>
          </a:custGeom>
          <a:solidFill>
            <a:srgbClr val="2038B2"/>
          </a:solidFill>
          <a:ln>
            <a:noFill/>
          </a:ln>
        </p:spPr>
        <p:txBody>
          <a:bodyPr/>
          <a:lstStyle/>
          <a:p>
            <a:endParaRPr lang="es-ES_tradnl"/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l="25730" r="24940" b="50556"/>
          <a:stretch/>
        </p:blipFill>
        <p:spPr>
          <a:xfrm>
            <a:off x="11222575" y="249400"/>
            <a:ext cx="676474" cy="3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B46E553-470A-45B4-5BBB-D06146F01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38" y="1007031"/>
            <a:ext cx="11184171" cy="5208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1922</Words>
  <Application>Microsoft Macintosh PowerPoint</Application>
  <PresentationFormat>Panorámica</PresentationFormat>
  <Paragraphs>434</Paragraphs>
  <Slides>47</Slides>
  <Notes>46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8" baseType="lpstr">
      <vt:lpstr>Poppins Black</vt:lpstr>
      <vt:lpstr>Aptos Narrow</vt:lpstr>
      <vt:lpstr>Poppins</vt:lpstr>
      <vt:lpstr>Lato Light</vt:lpstr>
      <vt:lpstr>Arial</vt:lpstr>
      <vt:lpstr>Trebuchet MS</vt:lpstr>
      <vt:lpstr>Calibri</vt:lpstr>
      <vt:lpstr>Arial Rounded</vt:lpstr>
      <vt:lpstr>Helvetica Neue</vt:lpstr>
      <vt:lpstr>Montserrat Black</vt:lpstr>
      <vt:lpstr>Office Theme</vt:lpstr>
      <vt:lpstr>Presentación de PowerPoint</vt:lpstr>
      <vt:lpstr>Presentación de PowerPoint</vt:lpstr>
      <vt:lpstr>PERFIL SOCIOECONÓMICO DE LOS PARTICIPANTES</vt:lpstr>
      <vt:lpstr>PERFIL SOCIODEMOGRÁFICO DE LOS PARTICIPANTES</vt:lpstr>
      <vt:lpstr>MEDIOS DE COMUNICACIÓN</vt:lpstr>
      <vt:lpstr>Presentación de PowerPoint</vt:lpstr>
      <vt:lpstr>CENTROS RECREATIVOS TOP OF MIND</vt:lpstr>
      <vt:lpstr>CENTROS RECREATIVOS Conocimiento ayudado</vt:lpstr>
      <vt:lpstr>CENTROS RECREATIVOS</vt:lpstr>
      <vt:lpstr>CENTROS RECREATIVOS TOP OF HEARD</vt:lpstr>
      <vt:lpstr>Presentación de PowerPoint</vt:lpstr>
      <vt:lpstr>Presentación de PowerPoint</vt:lpstr>
      <vt:lpstr>CENTROS RECREATIVOS Planeación de la visita</vt:lpstr>
      <vt:lpstr>CENTROS RECREATIVOS Acompañantes preferidos</vt:lpstr>
      <vt:lpstr>CENTROS RECREATIVOS Gasto en familia de un día de visita</vt:lpstr>
      <vt:lpstr>Presentación de PowerPoint</vt:lpstr>
      <vt:lpstr>Presentación de PowerPoint</vt:lpstr>
      <vt:lpstr>Presentación de PowerPoint</vt:lpstr>
      <vt:lpstr>Presentación de PowerPoint</vt:lpstr>
      <vt:lpstr>USO DEL SERVICIO</vt:lpstr>
      <vt:lpstr>SERVICIOS DEL CENTRO RECREATIVO</vt:lpstr>
      <vt:lpstr>SERVICIOS DEL CENTRO RECREATIVO</vt:lpstr>
      <vt:lpstr>SERVICIOS DEL CENTRO RECREATIVO</vt:lpstr>
      <vt:lpstr>FRECUENCIA DE VISITA</vt:lpstr>
      <vt:lpstr>FRECUENCIA DE VISITA Factores que impiden visitas frecuentes al centro</vt:lpstr>
      <vt:lpstr>Presentación de PowerPoint</vt:lpstr>
      <vt:lpstr>COMFANDI PANCE Visita en el último año</vt:lpstr>
      <vt:lpstr>Presentación de PowerPoint</vt:lpstr>
      <vt:lpstr>COMFANDI PANCE</vt:lpstr>
      <vt:lpstr>COMFANDI PANCE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Rocio Rojas casas</dc:creator>
  <cp:lastModifiedBy>César Andrés  Saavedra Vanegas</cp:lastModifiedBy>
  <cp:revision>25</cp:revision>
  <dcterms:created xsi:type="dcterms:W3CDTF">2024-02-09T19:30:05Z</dcterms:created>
  <dcterms:modified xsi:type="dcterms:W3CDTF">2024-08-19T16:52:42Z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2023-08-22T00:00:00Z</vt:filetime>
  </property>
  <property fmtid="{D5CDD505-2E9C-101B-9397-08002B2CF9AE}" pid="3" name="LastSaved">
    <vt:filetime>2024-02-09T00:00:00Z</vt:filetime>
  </property>
</Properties>
</file>